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p:regular r:id="rId32"/>
      <p:bold r:id="rId33"/>
      <p:italic r:id="rId34"/>
      <p:boldItalic r:id="rId35"/>
    </p:embeddedFont>
    <p:embeddedFont>
      <p:font typeface="Arial Narrow"/>
      <p:regular r:id="rId36"/>
      <p:bold r:id="rId37"/>
      <p:italic r:id="rId38"/>
      <p:boldItalic r:id="rId39"/>
    </p:embeddedFont>
    <p:embeddedFont>
      <p:font typeface="Arial Black"/>
      <p:regular r:id="rId40"/>
    </p:embeddedFon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AF8186-B683-4011-8E15-D36F85C888C7}">
  <a:tblStyle styleId="{7BAF8186-B683-4011-8E15-D36F85C888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7.xml"/><Relationship Id="rId44" Type="http://schemas.openxmlformats.org/officeDocument/2006/relationships/font" Target="fonts/CenturyGothic-boldItalic.fntdata"/><Relationship Id="rId21" Type="http://schemas.openxmlformats.org/officeDocument/2006/relationships/slide" Target="slides/slide16.xml"/><Relationship Id="rId43"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ArialNarrow-bold.fntdata"/><Relationship Id="rId14" Type="http://schemas.openxmlformats.org/officeDocument/2006/relationships/slide" Target="slides/slide9.xml"/><Relationship Id="rId36" Type="http://schemas.openxmlformats.org/officeDocument/2006/relationships/font" Target="fonts/ArialNarrow-regular.fntdata"/><Relationship Id="rId17" Type="http://schemas.openxmlformats.org/officeDocument/2006/relationships/slide" Target="slides/slide12.xml"/><Relationship Id="rId39" Type="http://schemas.openxmlformats.org/officeDocument/2006/relationships/font" Target="fonts/ArialNarrow-boldItalic.fntdata"/><Relationship Id="rId16" Type="http://schemas.openxmlformats.org/officeDocument/2006/relationships/slide" Target="slides/slide11.xml"/><Relationship Id="rId38" Type="http://schemas.openxmlformats.org/officeDocument/2006/relationships/font" Target="fonts/ArialNarrow-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B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194deab9c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5194deab9c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518f7b5c0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g1518f7b5c0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18f7b5c0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1518f7b5c0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0f7c104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0f7c104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150f7c104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e80719a8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e80719a83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3e80719a83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518f7b5c09_0_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518f7b5c09_0_8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518f7b5c09_0_8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7" name="Shape 17"/>
        <p:cNvGrpSpPr/>
        <p:nvPr/>
      </p:nvGrpSpPr>
      <p:grpSpPr>
        <a:xfrm>
          <a:off x="0" y="0"/>
          <a:ext cx="0" cy="0"/>
          <a:chOff x="0" y="0"/>
          <a:chExt cx="0" cy="0"/>
        </a:xfrm>
      </p:grpSpPr>
      <p:sp>
        <p:nvSpPr>
          <p:cNvPr id="18" name="Google Shape;18;p2"/>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b="0"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0" name="Google Shape;20;p2"/>
          <p:cNvSpPr txBox="1"/>
          <p:nvPr>
            <p:ph idx="11" type="ftr"/>
          </p:nvPr>
        </p:nvSpPr>
        <p:spPr>
          <a:xfrm>
            <a:off x="1453896" y="5211060"/>
            <a:ext cx="5905500"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06919" y="5212080"/>
            <a:ext cx="2111881"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1" i="0" sz="1400" u="none" cap="none" strike="noStrike">
                <a:solidFill>
                  <a:srgbClr val="3F3F3F"/>
                </a:solidFill>
                <a:latin typeface="Century Gothic"/>
                <a:ea typeface="Century Gothic"/>
                <a:cs typeface="Century Gothic"/>
                <a:sym typeface="Century Gothic"/>
              </a:defRPr>
            </a:lvl1pPr>
            <a:lvl2pPr indent="0" lvl="1" marL="0" algn="r">
              <a:spcBef>
                <a:spcPts val="0"/>
              </a:spcBef>
              <a:buNone/>
              <a:defRPr b="1" i="0" sz="1400" u="none" cap="none" strike="noStrike">
                <a:solidFill>
                  <a:srgbClr val="3F3F3F"/>
                </a:solidFill>
                <a:latin typeface="Century Gothic"/>
                <a:ea typeface="Century Gothic"/>
                <a:cs typeface="Century Gothic"/>
                <a:sym typeface="Century Gothic"/>
              </a:defRPr>
            </a:lvl2pPr>
            <a:lvl3pPr indent="0" lvl="2" marL="0" algn="r">
              <a:spcBef>
                <a:spcPts val="0"/>
              </a:spcBef>
              <a:buNone/>
              <a:defRPr b="1" i="0" sz="1400" u="none" cap="none" strike="noStrike">
                <a:solidFill>
                  <a:srgbClr val="3F3F3F"/>
                </a:solidFill>
                <a:latin typeface="Century Gothic"/>
                <a:ea typeface="Century Gothic"/>
                <a:cs typeface="Century Gothic"/>
                <a:sym typeface="Century Gothic"/>
              </a:defRPr>
            </a:lvl3pPr>
            <a:lvl4pPr indent="0" lvl="3" marL="0" algn="r">
              <a:spcBef>
                <a:spcPts val="0"/>
              </a:spcBef>
              <a:buNone/>
              <a:defRPr b="1" i="0" sz="1400" u="none" cap="none" strike="noStrike">
                <a:solidFill>
                  <a:srgbClr val="3F3F3F"/>
                </a:solidFill>
                <a:latin typeface="Century Gothic"/>
                <a:ea typeface="Century Gothic"/>
                <a:cs typeface="Century Gothic"/>
                <a:sym typeface="Century Gothic"/>
              </a:defRPr>
            </a:lvl4pPr>
            <a:lvl5pPr indent="0" lvl="4" marL="0" algn="r">
              <a:spcBef>
                <a:spcPts val="0"/>
              </a:spcBef>
              <a:buNone/>
              <a:defRPr b="1" i="0" sz="1400" u="none" cap="none" strike="noStrike">
                <a:solidFill>
                  <a:srgbClr val="3F3F3F"/>
                </a:solidFill>
                <a:latin typeface="Century Gothic"/>
                <a:ea typeface="Century Gothic"/>
                <a:cs typeface="Century Gothic"/>
                <a:sym typeface="Century Gothic"/>
              </a:defRPr>
            </a:lvl5pPr>
            <a:lvl6pPr indent="0" lvl="5" marL="0" algn="r">
              <a:spcBef>
                <a:spcPts val="0"/>
              </a:spcBef>
              <a:buNone/>
              <a:defRPr b="1" i="0" sz="1400" u="none" cap="none" strike="noStrike">
                <a:solidFill>
                  <a:srgbClr val="3F3F3F"/>
                </a:solidFill>
                <a:latin typeface="Century Gothic"/>
                <a:ea typeface="Century Gothic"/>
                <a:cs typeface="Century Gothic"/>
                <a:sym typeface="Century Gothic"/>
              </a:defRPr>
            </a:lvl6pPr>
            <a:lvl7pPr indent="0" lvl="6" marL="0" algn="r">
              <a:spcBef>
                <a:spcPts val="0"/>
              </a:spcBef>
              <a:buNone/>
              <a:defRPr b="1" i="0" sz="1400" u="none" cap="none" strike="noStrike">
                <a:solidFill>
                  <a:srgbClr val="3F3F3F"/>
                </a:solidFill>
                <a:latin typeface="Century Gothic"/>
                <a:ea typeface="Century Gothic"/>
                <a:cs typeface="Century Gothic"/>
                <a:sym typeface="Century Gothic"/>
              </a:defRPr>
            </a:lvl7pPr>
            <a:lvl8pPr indent="0" lvl="7" marL="0" algn="r">
              <a:spcBef>
                <a:spcPts val="0"/>
              </a:spcBef>
              <a:buNone/>
              <a:defRPr b="1" i="0" sz="1400" u="none" cap="none" strike="noStrike">
                <a:solidFill>
                  <a:srgbClr val="3F3F3F"/>
                </a:solidFill>
                <a:latin typeface="Century Gothic"/>
                <a:ea typeface="Century Gothic"/>
                <a:cs typeface="Century Gothic"/>
                <a:sym typeface="Century Gothic"/>
              </a:defRPr>
            </a:lvl8pPr>
            <a:lvl9pPr indent="0" lvl="8" marL="0" algn="r">
              <a:spcBef>
                <a:spcPts val="0"/>
              </a:spcBef>
              <a:buNone/>
              <a:defRPr b="1" i="0" sz="14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BD"/>
              <a:t>‹#›</a:t>
            </a:fld>
            <a:endParaRPr/>
          </a:p>
        </p:txBody>
      </p:sp>
      <p:sp>
        <p:nvSpPr>
          <p:cNvPr id="22" name="Google Shape;22;p2"/>
          <p:cNvSpPr/>
          <p:nvPr/>
        </p:nvSpPr>
        <p:spPr>
          <a:xfrm>
            <a:off x="0" y="0"/>
            <a:ext cx="12192000" cy="1562266"/>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BD" sz="2400" u="none" cap="none" strike="noStrike">
                <a:solidFill>
                  <a:schemeClr val="lt1"/>
                </a:solidFill>
                <a:latin typeface="Arial"/>
                <a:ea typeface="Arial"/>
                <a:cs typeface="Arial"/>
                <a:sym typeface="Arial"/>
              </a:rPr>
              <a:t>EEE 416 – Microprocessor and Embedded Systems Laboratory</a:t>
            </a:r>
            <a:endParaRPr/>
          </a:p>
          <a:p>
            <a:pPr indent="0" lvl="0" marL="0" marR="0" rtl="0" algn="ctr">
              <a:lnSpc>
                <a:spcPct val="100000"/>
              </a:lnSpc>
              <a:spcBef>
                <a:spcPts val="0"/>
              </a:spcBef>
              <a:spcAft>
                <a:spcPts val="0"/>
              </a:spcAft>
              <a:buClr>
                <a:schemeClr val="lt1"/>
              </a:buClr>
              <a:buSzPts val="2800"/>
              <a:buFont typeface="Arial"/>
              <a:buNone/>
            </a:pPr>
            <a:r>
              <a:rPr b="0" i="0" lang="en-BD" sz="2800" u="none" cap="none" strike="noStrike">
                <a:solidFill>
                  <a:schemeClr val="lt1"/>
                </a:solidFill>
                <a:latin typeface="Arial"/>
                <a:ea typeface="Arial"/>
                <a:cs typeface="Arial"/>
                <a:sym typeface="Arial"/>
              </a:rPr>
              <a:t>Jan 2022 Level-4 Term-I Section A</a:t>
            </a:r>
            <a:endParaRPr/>
          </a:p>
          <a:p>
            <a:pPr indent="0" lvl="0" marL="0" marR="0" rtl="0" algn="ctr">
              <a:spcBef>
                <a:spcPts val="0"/>
              </a:spcBef>
              <a:spcAft>
                <a:spcPts val="0"/>
              </a:spcAft>
              <a:buNone/>
            </a:pPr>
            <a:r>
              <a:rPr b="0" i="0" lang="en-BD" sz="3600" u="none" cap="none" strike="noStrike">
                <a:solidFill>
                  <a:schemeClr val="lt1"/>
                </a:solidFill>
                <a:latin typeface="Arial"/>
                <a:ea typeface="Arial"/>
                <a:cs typeface="Arial"/>
                <a:sym typeface="Arial"/>
              </a:rPr>
              <a:t>Final Project Demonstration</a:t>
            </a:r>
            <a:endParaRPr/>
          </a:p>
        </p:txBody>
      </p:sp>
      <p:sp>
        <p:nvSpPr>
          <p:cNvPr id="23" name="Google Shape;23;p2"/>
          <p:cNvSpPr/>
          <p:nvPr/>
        </p:nvSpPr>
        <p:spPr>
          <a:xfrm>
            <a:off x="0" y="5968657"/>
            <a:ext cx="12192000" cy="88934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BD" sz="1800" u="none" cap="small" strike="noStrike">
                <a:solidFill>
                  <a:schemeClr val="lt1"/>
                </a:solidFill>
                <a:latin typeface="Arial"/>
                <a:ea typeface="Arial"/>
                <a:cs typeface="Arial"/>
                <a:sym typeface="Arial"/>
              </a:rPr>
              <a:t>Bangladesh University of Engineering and Technology</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BD" sz="1800" u="none" cap="small" strike="noStrike">
                <a:solidFill>
                  <a:schemeClr val="lt1"/>
                </a:solidFill>
                <a:latin typeface="Arial"/>
                <a:ea typeface="Arial"/>
                <a:cs typeface="Arial"/>
                <a:sym typeface="Arial"/>
              </a:rPr>
              <a:t>Department of Electrical and Electronic Engineering</a:t>
            </a:r>
            <a:endParaRPr b="0" i="0" sz="2400" u="none" cap="none" strike="noStrike">
              <a:solidFill>
                <a:schemeClr val="lt1"/>
              </a:solidFill>
              <a:latin typeface="Arial"/>
              <a:ea typeface="Arial"/>
              <a:cs typeface="Arial"/>
              <a:sym typeface="Arial"/>
            </a:endParaRPr>
          </a:p>
        </p:txBody>
      </p:sp>
      <p:pic>
        <p:nvPicPr>
          <p:cNvPr id="24" name="Google Shape;24;p2"/>
          <p:cNvPicPr preferRelativeResize="0"/>
          <p:nvPr/>
        </p:nvPicPr>
        <p:blipFill rotWithShape="1">
          <a:blip r:embed="rId2">
            <a:alphaModFix/>
          </a:blip>
          <a:srcRect b="0" l="0" r="84048" t="0"/>
          <a:stretch/>
        </p:blipFill>
        <p:spPr>
          <a:xfrm>
            <a:off x="1682496" y="6046044"/>
            <a:ext cx="793630" cy="7345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8" name="Google Shape;28;p3"/>
          <p:cNvSpPr txBox="1"/>
          <p:nvPr>
            <p:ph idx="10" type="dt"/>
          </p:nvPr>
        </p:nvSpPr>
        <p:spPr>
          <a:xfrm>
            <a:off x="432486" y="6463537"/>
            <a:ext cx="3968064" cy="39411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4400550" y="6488595"/>
            <a:ext cx="5000625"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B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4"/>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106680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34" name="Google Shape;34;p4"/>
          <p:cNvSpPr txBox="1"/>
          <p:nvPr>
            <p:ph idx="2" type="body"/>
          </p:nvPr>
        </p:nvSpPr>
        <p:spPr>
          <a:xfrm>
            <a:off x="637032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35" name="Google Shape;35;p4"/>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BD"/>
              <a:t>‹#›</a:t>
            </a:fld>
            <a:endParaRPr/>
          </a:p>
        </p:txBody>
      </p:sp>
      <p:sp>
        <p:nvSpPr>
          <p:cNvPr id="36" name="Google Shape;36;p4"/>
          <p:cNvSpPr txBox="1"/>
          <p:nvPr>
            <p:ph idx="10" type="dt"/>
          </p:nvPr>
        </p:nvSpPr>
        <p:spPr>
          <a:xfrm>
            <a:off x="432486" y="6501637"/>
            <a:ext cx="4825314"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5257800" y="6482588"/>
            <a:ext cx="6153150"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106984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41" name="Google Shape;41;p5"/>
          <p:cNvSpPr txBox="1"/>
          <p:nvPr>
            <p:ph idx="2" type="body"/>
          </p:nvPr>
        </p:nvSpPr>
        <p:spPr>
          <a:xfrm>
            <a:off x="1069848" y="2755898"/>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42" name="Google Shape;42;p5"/>
          <p:cNvSpPr txBox="1"/>
          <p:nvPr>
            <p:ph idx="3" type="body"/>
          </p:nvPr>
        </p:nvSpPr>
        <p:spPr>
          <a:xfrm>
            <a:off x="637336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43" name="Google Shape;43;p5"/>
          <p:cNvSpPr txBox="1"/>
          <p:nvPr>
            <p:ph idx="4" type="body"/>
          </p:nvPr>
        </p:nvSpPr>
        <p:spPr>
          <a:xfrm>
            <a:off x="6373368" y="2756581"/>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44" name="Google Shape;44;p5"/>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BD"/>
              <a:t>‹#›</a:t>
            </a:fld>
            <a:endParaRPr/>
          </a:p>
        </p:txBody>
      </p:sp>
      <p:sp>
        <p:nvSpPr>
          <p:cNvPr id="45" name="Google Shape;45;p5"/>
          <p:cNvSpPr txBox="1"/>
          <p:nvPr>
            <p:ph idx="10" type="dt"/>
          </p:nvPr>
        </p:nvSpPr>
        <p:spPr>
          <a:xfrm>
            <a:off x="432486" y="6501637"/>
            <a:ext cx="4825314"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5257800" y="6482588"/>
            <a:ext cx="6153150"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BD"/>
              <a:t>‹#›</a:t>
            </a:fld>
            <a:endParaRPr/>
          </a:p>
        </p:txBody>
      </p:sp>
      <p:sp>
        <p:nvSpPr>
          <p:cNvPr id="50" name="Google Shape;50;p6"/>
          <p:cNvSpPr txBox="1"/>
          <p:nvPr>
            <p:ph idx="10" type="dt"/>
          </p:nvPr>
        </p:nvSpPr>
        <p:spPr>
          <a:xfrm>
            <a:off x="432486" y="6501637"/>
            <a:ext cx="4825314"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1" type="ftr"/>
          </p:nvPr>
        </p:nvSpPr>
        <p:spPr>
          <a:xfrm>
            <a:off x="5257800" y="6482588"/>
            <a:ext cx="6153150"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7"/>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BD"/>
              <a:t>‹#›</a:t>
            </a:fld>
            <a:endParaRPr/>
          </a:p>
        </p:txBody>
      </p:sp>
      <p:sp>
        <p:nvSpPr>
          <p:cNvPr id="54" name="Google Shape;54;p7"/>
          <p:cNvSpPr txBox="1"/>
          <p:nvPr>
            <p:ph idx="10" type="dt"/>
          </p:nvPr>
        </p:nvSpPr>
        <p:spPr>
          <a:xfrm>
            <a:off x="432486" y="6501637"/>
            <a:ext cx="4825314"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5257800" y="6482588"/>
            <a:ext cx="6153150" cy="3754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57189"/>
            <a:ext cx="12192000" cy="413168"/>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400"/>
              <a:buFont typeface="Arial"/>
              <a:buNone/>
              <a:defRPr b="0" i="0" sz="44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900"/>
              </a:spcBef>
              <a:spcAft>
                <a:spcPts val="0"/>
              </a:spcAft>
              <a:buClr>
                <a:srgbClr val="262626"/>
              </a:buClr>
              <a:buSzPts val="2400"/>
              <a:buFont typeface="Garamond"/>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rgbClr val="262626"/>
              </a:buClr>
              <a:buSzPts val="2000"/>
              <a:buFont typeface="Garamond"/>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500"/>
              </a:spcBef>
              <a:spcAft>
                <a:spcPts val="0"/>
              </a:spcAft>
              <a:buClr>
                <a:srgbClr val="262626"/>
              </a:buClr>
              <a:buSzPts val="1800"/>
              <a:buFont typeface="Garamond"/>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rgbClr val="262626"/>
              </a:buClr>
              <a:buSzPts val="1800"/>
              <a:buFont typeface="Garamond"/>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rgbClr val="262626"/>
              </a:buClr>
              <a:buSzPts val="1800"/>
              <a:buFont typeface="Garamond"/>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1" i="0" sz="14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1" i="0" sz="14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1" i="0" sz="14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1" i="0" sz="14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1" i="0" sz="14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1" i="0" sz="14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1" i="0" sz="14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1" i="0" sz="14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1" i="0" sz="14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BD"/>
              <a:t>‹#›</a:t>
            </a:fld>
            <a:endParaRPr/>
          </a:p>
        </p:txBody>
      </p:sp>
      <p:pic>
        <p:nvPicPr>
          <p:cNvPr id="14" name="Google Shape;14;p1"/>
          <p:cNvPicPr preferRelativeResize="0"/>
          <p:nvPr/>
        </p:nvPicPr>
        <p:blipFill rotWithShape="1">
          <a:blip r:embed="rId1">
            <a:alphaModFix/>
          </a:blip>
          <a:srcRect b="0" l="0" r="84048" t="0"/>
          <a:stretch/>
        </p:blipFill>
        <p:spPr>
          <a:xfrm>
            <a:off x="51125" y="6476239"/>
            <a:ext cx="381361" cy="352979"/>
          </a:xfrm>
          <a:prstGeom prst="rect">
            <a:avLst/>
          </a:prstGeom>
          <a:noFill/>
          <a:ln>
            <a:noFill/>
          </a:ln>
        </p:spPr>
      </p:pic>
      <p:sp>
        <p:nvSpPr>
          <p:cNvPr id="15" name="Google Shape;15;p1"/>
          <p:cNvSpPr txBox="1"/>
          <p:nvPr>
            <p:ph idx="10" type="dt"/>
          </p:nvPr>
        </p:nvSpPr>
        <p:spPr>
          <a:xfrm>
            <a:off x="432486" y="6473062"/>
            <a:ext cx="3968064" cy="39411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6" name="Google Shape;16;p1"/>
          <p:cNvSpPr txBox="1"/>
          <p:nvPr>
            <p:ph idx="11" type="ftr"/>
          </p:nvPr>
        </p:nvSpPr>
        <p:spPr>
          <a:xfrm>
            <a:off x="4400550" y="6488595"/>
            <a:ext cx="5000625" cy="375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14.jpg"/><Relationship Id="rId6" Type="http://schemas.openxmlformats.org/officeDocument/2006/relationships/image" Target="../media/image23.jpg"/><Relationship Id="rId7"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 Id="rId10"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mrinmoykundu/uP-Trainer-with-STM32f446-microprocessor.git" TargetMode="External"/><Relationship Id="rId4" Type="http://schemas.openxmlformats.org/officeDocument/2006/relationships/hyperlink" Target="https://www.youtube.com/watch?v=9OJPnnVvqg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1.jpg"/><Relationship Id="rId8"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jp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st.com/en/evaluation-tools/nucleo-f446re.html#documentation" TargetMode="External"/><Relationship Id="rId4" Type="http://schemas.openxmlformats.org/officeDocument/2006/relationships/hyperlink" Target="https://www.youtube.com/watch?v=8DmJ7pnFE5M&amp;list=PLnMKNibPkDnFa5bR8U78UXs6b5bzKXxq-" TargetMode="External"/><Relationship Id="rId5" Type="http://schemas.openxmlformats.org/officeDocument/2006/relationships/hyperlink" Target="https://os.mbed.com/platforms/ST-Nucleo-F446RE/" TargetMode="External"/><Relationship Id="rId6" Type="http://schemas.openxmlformats.org/officeDocument/2006/relationships/hyperlink" Target="https://www.youtube.com/watch?v=GYAHwYUUs3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0.png"/><Relationship Id="rId10"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3">
            <a:alphaModFix amt="39000"/>
          </a:blip>
          <a:srcRect b="46210" l="7050" r="1508" t="-23862"/>
          <a:stretch/>
        </p:blipFill>
        <p:spPr>
          <a:xfrm>
            <a:off x="0" y="-384275"/>
            <a:ext cx="12192000" cy="6342750"/>
          </a:xfrm>
          <a:prstGeom prst="rect">
            <a:avLst/>
          </a:prstGeom>
          <a:noFill/>
          <a:ln>
            <a:noFill/>
          </a:ln>
        </p:spPr>
      </p:pic>
      <p:sp>
        <p:nvSpPr>
          <p:cNvPr id="61" name="Google Shape;61;p8"/>
          <p:cNvSpPr txBox="1"/>
          <p:nvPr>
            <p:ph type="ctrTitle"/>
          </p:nvPr>
        </p:nvSpPr>
        <p:spPr>
          <a:xfrm>
            <a:off x="1771951" y="1775975"/>
            <a:ext cx="9531000" cy="1580400"/>
          </a:xfrm>
          <a:prstGeom prst="rect">
            <a:avLst/>
          </a:prstGeom>
          <a:noFill/>
          <a:ln>
            <a:noFill/>
          </a:ln>
        </p:spPr>
        <p:txBody>
          <a:bodyPr anchorCtr="0" anchor="ctr" bIns="45700" lIns="91425" spcFirstLastPara="1" rIns="91425" wrap="square" tIns="45700">
            <a:noAutofit/>
          </a:bodyPr>
          <a:lstStyle/>
          <a:p>
            <a:pPr indent="0" lvl="0" marL="0" rtl="0" algn="ctr">
              <a:lnSpc>
                <a:spcPct val="83000"/>
              </a:lnSpc>
              <a:spcBef>
                <a:spcPts val="0"/>
              </a:spcBef>
              <a:spcAft>
                <a:spcPts val="0"/>
              </a:spcAft>
              <a:buClr>
                <a:srgbClr val="262626"/>
              </a:buClr>
              <a:buSzPts val="5400"/>
              <a:buFont typeface="Arial Black"/>
              <a:buNone/>
            </a:pPr>
            <a:r>
              <a:rPr lang="en-BD" sz="5400">
                <a:latin typeface="Arial Black"/>
                <a:ea typeface="Arial Black"/>
                <a:cs typeface="Arial Black"/>
                <a:sym typeface="Arial Black"/>
              </a:rPr>
              <a:t>uP Trainer Board Design Using </a:t>
            </a:r>
            <a:r>
              <a:rPr lang="en-BD" sz="5400">
                <a:latin typeface="Arial Black"/>
                <a:ea typeface="Arial Black"/>
                <a:cs typeface="Arial Black"/>
                <a:sym typeface="Arial Black"/>
              </a:rPr>
              <a:t>STM32F446</a:t>
            </a:r>
            <a:endParaRPr/>
          </a:p>
        </p:txBody>
      </p:sp>
      <p:sp>
        <p:nvSpPr>
          <p:cNvPr id="62" name="Google Shape;62;p8"/>
          <p:cNvSpPr txBox="1"/>
          <p:nvPr>
            <p:ph idx="1" type="subTitle"/>
          </p:nvPr>
        </p:nvSpPr>
        <p:spPr>
          <a:xfrm>
            <a:off x="1491175" y="5326165"/>
            <a:ext cx="2350475" cy="88543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200"/>
              <a:buNone/>
            </a:pPr>
            <a:r>
              <a:rPr lang="en-BD" sz="1200"/>
              <a:t>Mrinmoy</a:t>
            </a:r>
            <a:r>
              <a:rPr lang="en-BD" sz="1200"/>
              <a:t> Kundu</a:t>
            </a:r>
            <a:endParaRPr/>
          </a:p>
          <a:p>
            <a:pPr indent="0" lvl="0" marL="0" rtl="0" algn="ctr">
              <a:lnSpc>
                <a:spcPct val="100000"/>
              </a:lnSpc>
              <a:spcBef>
                <a:spcPts val="0"/>
              </a:spcBef>
              <a:spcAft>
                <a:spcPts val="0"/>
              </a:spcAft>
              <a:buSzPts val="2000"/>
              <a:buNone/>
            </a:pPr>
            <a:r>
              <a:rPr lang="en-BD" sz="2000">
                <a:latin typeface="Arial"/>
                <a:ea typeface="Arial"/>
                <a:cs typeface="Arial"/>
                <a:sym typeface="Arial"/>
              </a:rPr>
              <a:t>1</a:t>
            </a:r>
            <a:r>
              <a:rPr lang="en-BD" sz="2000"/>
              <a:t>706001</a:t>
            </a:r>
            <a:endParaRPr sz="2000"/>
          </a:p>
        </p:txBody>
      </p:sp>
      <p:sp>
        <p:nvSpPr>
          <p:cNvPr id="63" name="Google Shape;63;p8"/>
          <p:cNvSpPr txBox="1"/>
          <p:nvPr/>
        </p:nvSpPr>
        <p:spPr>
          <a:xfrm>
            <a:off x="3863924" y="5326165"/>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Garamond"/>
              <a:buNone/>
            </a:pPr>
            <a:r>
              <a:rPr lang="en-BD" sz="1200">
                <a:solidFill>
                  <a:schemeClr val="dk1"/>
                </a:solidFill>
                <a:latin typeface="Century Gothic"/>
                <a:ea typeface="Century Gothic"/>
                <a:cs typeface="Century Gothic"/>
                <a:sym typeface="Century Gothic"/>
              </a:rPr>
              <a:t>Md. Rafiqul Islam Rafi</a:t>
            </a:r>
            <a:endParaRPr/>
          </a:p>
          <a:p>
            <a:pPr indent="0" lvl="0" marL="0" marR="0" rtl="0" algn="ctr">
              <a:lnSpc>
                <a:spcPct val="100000"/>
              </a:lnSpc>
              <a:spcBef>
                <a:spcPts val="0"/>
              </a:spcBef>
              <a:spcAft>
                <a:spcPts val="0"/>
              </a:spcAft>
              <a:buClr>
                <a:srgbClr val="262626"/>
              </a:buClr>
              <a:buSzPts val="2000"/>
              <a:buFont typeface="Garamond"/>
              <a:buNone/>
            </a:pPr>
            <a:r>
              <a:rPr b="0" i="0" lang="en-BD" sz="2000" u="none" cap="none" strike="noStrike">
                <a:solidFill>
                  <a:schemeClr val="dk1"/>
                </a:solidFill>
                <a:latin typeface="Century Gothic"/>
                <a:ea typeface="Century Gothic"/>
                <a:cs typeface="Century Gothic"/>
                <a:sym typeface="Century Gothic"/>
              </a:rPr>
              <a:t>1</a:t>
            </a:r>
            <a:r>
              <a:rPr lang="en-BD" sz="2000">
                <a:solidFill>
                  <a:schemeClr val="dk1"/>
                </a:solidFill>
                <a:latin typeface="Century Gothic"/>
                <a:ea typeface="Century Gothic"/>
                <a:cs typeface="Century Gothic"/>
                <a:sym typeface="Century Gothic"/>
              </a:rPr>
              <a:t>7</a:t>
            </a:r>
            <a:r>
              <a:rPr b="0" i="0" lang="en-BD" sz="2000" u="none" cap="none" strike="noStrike">
                <a:solidFill>
                  <a:schemeClr val="dk1"/>
                </a:solidFill>
                <a:latin typeface="Century Gothic"/>
                <a:ea typeface="Century Gothic"/>
                <a:cs typeface="Century Gothic"/>
                <a:sym typeface="Century Gothic"/>
              </a:rPr>
              <a:t>06</a:t>
            </a:r>
            <a:r>
              <a:rPr lang="en-BD" sz="2000">
                <a:solidFill>
                  <a:schemeClr val="dk1"/>
                </a:solidFill>
                <a:latin typeface="Century Gothic"/>
                <a:ea typeface="Century Gothic"/>
                <a:cs typeface="Century Gothic"/>
                <a:sym typeface="Century Gothic"/>
              </a:rPr>
              <a:t>007</a:t>
            </a:r>
            <a:endParaRPr b="0" i="0" sz="2000" u="none" cap="none" strike="noStrike">
              <a:solidFill>
                <a:schemeClr val="dk1"/>
              </a:solidFill>
              <a:latin typeface="Century Gothic"/>
              <a:ea typeface="Century Gothic"/>
              <a:cs typeface="Century Gothic"/>
              <a:sym typeface="Century Gothic"/>
            </a:endParaRPr>
          </a:p>
        </p:txBody>
      </p:sp>
      <p:pic>
        <p:nvPicPr>
          <p:cNvPr id="64" name="Google Shape;64;p8"/>
          <p:cNvPicPr preferRelativeResize="0"/>
          <p:nvPr/>
        </p:nvPicPr>
        <p:blipFill rotWithShape="1">
          <a:blip r:embed="rId4">
            <a:alphaModFix/>
          </a:blip>
          <a:srcRect b="0" l="7755" r="7763" t="0"/>
          <a:stretch/>
        </p:blipFill>
        <p:spPr>
          <a:xfrm>
            <a:off x="4378567" y="3982702"/>
            <a:ext cx="1343462" cy="1343462"/>
          </a:xfrm>
          <a:prstGeom prst="rect">
            <a:avLst/>
          </a:prstGeom>
          <a:noFill/>
          <a:ln>
            <a:noFill/>
          </a:ln>
        </p:spPr>
      </p:pic>
      <p:sp>
        <p:nvSpPr>
          <p:cNvPr id="65" name="Google Shape;65;p8"/>
          <p:cNvSpPr txBox="1"/>
          <p:nvPr/>
        </p:nvSpPr>
        <p:spPr>
          <a:xfrm>
            <a:off x="6117109" y="5333200"/>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Garamond"/>
              <a:buNone/>
            </a:pPr>
            <a:r>
              <a:rPr lang="en-BD" sz="1200">
                <a:solidFill>
                  <a:schemeClr val="dk1"/>
                </a:solidFill>
                <a:latin typeface="Century Gothic"/>
                <a:ea typeface="Century Gothic"/>
                <a:cs typeface="Century Gothic"/>
                <a:sym typeface="Century Gothic"/>
              </a:rPr>
              <a:t>Jahid Hasan Tushar</a:t>
            </a:r>
            <a:endParaRPr/>
          </a:p>
          <a:p>
            <a:pPr indent="0" lvl="0" marL="0" marR="0" rtl="0" algn="ctr">
              <a:lnSpc>
                <a:spcPct val="100000"/>
              </a:lnSpc>
              <a:spcBef>
                <a:spcPts val="0"/>
              </a:spcBef>
              <a:spcAft>
                <a:spcPts val="0"/>
              </a:spcAft>
              <a:buClr>
                <a:srgbClr val="262626"/>
              </a:buClr>
              <a:buSzPts val="2000"/>
              <a:buFont typeface="Garamond"/>
              <a:buNone/>
            </a:pPr>
            <a:r>
              <a:rPr b="0" i="0" lang="en-BD" sz="2000" u="none" cap="none" strike="noStrike">
                <a:solidFill>
                  <a:schemeClr val="dk1"/>
                </a:solidFill>
                <a:latin typeface="Century Gothic"/>
                <a:ea typeface="Century Gothic"/>
                <a:cs typeface="Century Gothic"/>
                <a:sym typeface="Century Gothic"/>
              </a:rPr>
              <a:t>1</a:t>
            </a:r>
            <a:r>
              <a:rPr lang="en-BD" sz="2000">
                <a:solidFill>
                  <a:schemeClr val="dk1"/>
                </a:solidFill>
                <a:latin typeface="Century Gothic"/>
                <a:ea typeface="Century Gothic"/>
                <a:cs typeface="Century Gothic"/>
                <a:sym typeface="Century Gothic"/>
              </a:rPr>
              <a:t>7</a:t>
            </a:r>
            <a:r>
              <a:rPr b="0" i="0" lang="en-BD" sz="2000" u="none" cap="none" strike="noStrike">
                <a:solidFill>
                  <a:schemeClr val="dk1"/>
                </a:solidFill>
                <a:latin typeface="Century Gothic"/>
                <a:ea typeface="Century Gothic"/>
                <a:cs typeface="Century Gothic"/>
                <a:sym typeface="Century Gothic"/>
              </a:rPr>
              <a:t>06</a:t>
            </a:r>
            <a:r>
              <a:rPr lang="en-BD" sz="2000">
                <a:solidFill>
                  <a:schemeClr val="dk1"/>
                </a:solidFill>
                <a:latin typeface="Century Gothic"/>
                <a:ea typeface="Century Gothic"/>
                <a:cs typeface="Century Gothic"/>
                <a:sym typeface="Century Gothic"/>
              </a:rPr>
              <a:t>009</a:t>
            </a:r>
            <a:endParaRPr b="0" i="0" sz="2000" u="none" cap="none" strike="noStrike">
              <a:solidFill>
                <a:schemeClr val="dk1"/>
              </a:solidFill>
              <a:latin typeface="Century Gothic"/>
              <a:ea typeface="Century Gothic"/>
              <a:cs typeface="Century Gothic"/>
              <a:sym typeface="Century Gothic"/>
            </a:endParaRPr>
          </a:p>
        </p:txBody>
      </p:sp>
      <p:pic>
        <p:nvPicPr>
          <p:cNvPr id="66" name="Google Shape;66;p8"/>
          <p:cNvPicPr preferRelativeResize="0"/>
          <p:nvPr/>
        </p:nvPicPr>
        <p:blipFill rotWithShape="1">
          <a:blip r:embed="rId5">
            <a:alphaModFix/>
          </a:blip>
          <a:srcRect b="612" l="0" r="0" t="612"/>
          <a:stretch/>
        </p:blipFill>
        <p:spPr>
          <a:xfrm>
            <a:off x="6631752" y="3989737"/>
            <a:ext cx="1343464" cy="1343462"/>
          </a:xfrm>
          <a:prstGeom prst="rect">
            <a:avLst/>
          </a:prstGeom>
          <a:noFill/>
          <a:ln>
            <a:noFill/>
          </a:ln>
        </p:spPr>
      </p:pic>
      <p:sp>
        <p:nvSpPr>
          <p:cNvPr id="67" name="Google Shape;67;p8"/>
          <p:cNvSpPr txBox="1"/>
          <p:nvPr/>
        </p:nvSpPr>
        <p:spPr>
          <a:xfrm>
            <a:off x="8490051" y="5323751"/>
            <a:ext cx="2350475" cy="885432"/>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200"/>
              <a:buFont typeface="Garamond"/>
              <a:buNone/>
            </a:pPr>
            <a:r>
              <a:rPr lang="en-BD" sz="1200">
                <a:solidFill>
                  <a:schemeClr val="dk1"/>
                </a:solidFill>
                <a:latin typeface="Century Gothic"/>
                <a:ea typeface="Century Gothic"/>
                <a:cs typeface="Century Gothic"/>
                <a:sym typeface="Century Gothic"/>
              </a:rPr>
              <a:t>Voktho Das</a:t>
            </a:r>
            <a:endParaRPr/>
          </a:p>
          <a:p>
            <a:pPr indent="0" lvl="0" marL="0" marR="0" rtl="0" algn="ctr">
              <a:lnSpc>
                <a:spcPct val="100000"/>
              </a:lnSpc>
              <a:spcBef>
                <a:spcPts val="0"/>
              </a:spcBef>
              <a:spcAft>
                <a:spcPts val="0"/>
              </a:spcAft>
              <a:buClr>
                <a:srgbClr val="262626"/>
              </a:buClr>
              <a:buSzPts val="2000"/>
              <a:buFont typeface="Garamond"/>
              <a:buNone/>
            </a:pPr>
            <a:r>
              <a:rPr b="0" i="0" lang="en-BD" sz="2000" u="none" cap="none" strike="noStrike">
                <a:solidFill>
                  <a:schemeClr val="dk1"/>
                </a:solidFill>
                <a:latin typeface="Century Gothic"/>
                <a:ea typeface="Century Gothic"/>
                <a:cs typeface="Century Gothic"/>
                <a:sym typeface="Century Gothic"/>
              </a:rPr>
              <a:t>1</a:t>
            </a:r>
            <a:r>
              <a:rPr lang="en-BD" sz="2000">
                <a:solidFill>
                  <a:schemeClr val="dk1"/>
                </a:solidFill>
                <a:latin typeface="Century Gothic"/>
                <a:ea typeface="Century Gothic"/>
                <a:cs typeface="Century Gothic"/>
                <a:sym typeface="Century Gothic"/>
              </a:rPr>
              <a:t>706022</a:t>
            </a:r>
            <a:endParaRPr b="0" i="0" sz="2000" u="none" cap="none" strike="noStrike">
              <a:solidFill>
                <a:schemeClr val="dk1"/>
              </a:solidFill>
              <a:latin typeface="Century Gothic"/>
              <a:ea typeface="Century Gothic"/>
              <a:cs typeface="Century Gothic"/>
              <a:sym typeface="Century Gothic"/>
            </a:endParaRPr>
          </a:p>
        </p:txBody>
      </p:sp>
      <p:pic>
        <p:nvPicPr>
          <p:cNvPr id="68" name="Google Shape;68;p8"/>
          <p:cNvPicPr preferRelativeResize="0"/>
          <p:nvPr/>
        </p:nvPicPr>
        <p:blipFill rotWithShape="1">
          <a:blip r:embed="rId6">
            <a:alphaModFix/>
          </a:blip>
          <a:srcRect b="6256" l="0" r="0" t="6247"/>
          <a:stretch/>
        </p:blipFill>
        <p:spPr>
          <a:xfrm>
            <a:off x="9004694" y="3980288"/>
            <a:ext cx="1343462" cy="1343462"/>
          </a:xfrm>
          <a:prstGeom prst="rect">
            <a:avLst/>
          </a:prstGeom>
          <a:noFill/>
          <a:ln>
            <a:noFill/>
          </a:ln>
        </p:spPr>
      </p:pic>
      <p:sp>
        <p:nvSpPr>
          <p:cNvPr id="69" name="Google Shape;69;p8"/>
          <p:cNvSpPr txBox="1"/>
          <p:nvPr/>
        </p:nvSpPr>
        <p:spPr>
          <a:xfrm>
            <a:off x="4569253" y="3504170"/>
            <a:ext cx="3033600" cy="8853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262626"/>
              </a:buClr>
              <a:buSzPts val="1600"/>
              <a:buFont typeface="Garamond"/>
              <a:buNone/>
            </a:pPr>
            <a:r>
              <a:rPr i="0" lang="en-BD" sz="2000" u="none" cap="small" strike="noStrike">
                <a:solidFill>
                  <a:schemeClr val="dk1"/>
                </a:solidFill>
                <a:latin typeface="Century Gothic"/>
                <a:ea typeface="Century Gothic"/>
                <a:cs typeface="Century Gothic"/>
                <a:sym typeface="Century Gothic"/>
              </a:rPr>
              <a:t>Submitted by – Group A</a:t>
            </a:r>
            <a:r>
              <a:rPr lang="en-BD" sz="2000" cap="small">
                <a:solidFill>
                  <a:schemeClr val="dk1"/>
                </a:solidFill>
                <a:latin typeface="Century Gothic"/>
                <a:ea typeface="Century Gothic"/>
                <a:cs typeface="Century Gothic"/>
                <a:sym typeface="Century Gothic"/>
              </a:rPr>
              <a:t>1</a:t>
            </a:r>
            <a:endParaRPr i="0" sz="3200" u="none" cap="small" strike="noStrike">
              <a:solidFill>
                <a:schemeClr val="dk1"/>
              </a:solidFill>
              <a:latin typeface="Century Gothic"/>
              <a:ea typeface="Century Gothic"/>
              <a:cs typeface="Century Gothic"/>
              <a:sym typeface="Century Gothic"/>
            </a:endParaRPr>
          </a:p>
        </p:txBody>
      </p:sp>
      <p:sp>
        <p:nvSpPr>
          <p:cNvPr id="70" name="Google Shape;70;p8"/>
          <p:cNvSpPr txBox="1"/>
          <p:nvPr>
            <p:ph idx="12" type="sldNum"/>
          </p:nvPr>
        </p:nvSpPr>
        <p:spPr>
          <a:xfrm>
            <a:off x="8870294" y="6209180"/>
            <a:ext cx="2112000" cy="228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71" name="Google Shape;71;p8"/>
          <p:cNvPicPr preferRelativeResize="0"/>
          <p:nvPr/>
        </p:nvPicPr>
        <p:blipFill rotWithShape="1">
          <a:blip r:embed="rId7">
            <a:alphaModFix/>
          </a:blip>
          <a:srcRect b="15839" l="20791" r="22663" t="17913"/>
          <a:stretch/>
        </p:blipFill>
        <p:spPr>
          <a:xfrm>
            <a:off x="2189250" y="4059250"/>
            <a:ext cx="978150" cy="12344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4 Implementation: Demonstration</a:t>
            </a:r>
            <a:endParaRPr/>
          </a:p>
        </p:txBody>
      </p:sp>
      <p:sp>
        <p:nvSpPr>
          <p:cNvPr id="221" name="Google Shape;221;p17"/>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222" name="Google Shape;222;p17"/>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23" name="Google Shape;223;p17"/>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24" name="Google Shape;224;p17"/>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1706XXX</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1066800" y="459714"/>
            <a:ext cx="10058400" cy="72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4.1 Implementation: Photo Gallary</a:t>
            </a:r>
            <a:endParaRPr/>
          </a:p>
        </p:txBody>
      </p:sp>
      <p:sp>
        <p:nvSpPr>
          <p:cNvPr id="230" name="Google Shape;230;p18"/>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231" name="Google Shape;231;p18"/>
          <p:cNvPicPr preferRelativeResize="0"/>
          <p:nvPr/>
        </p:nvPicPr>
        <p:blipFill>
          <a:blip r:embed="rId3">
            <a:alphaModFix/>
          </a:blip>
          <a:stretch>
            <a:fillRect/>
          </a:stretch>
        </p:blipFill>
        <p:spPr>
          <a:xfrm>
            <a:off x="1286550" y="1188725"/>
            <a:ext cx="2294350" cy="2276625"/>
          </a:xfrm>
          <a:prstGeom prst="rect">
            <a:avLst/>
          </a:prstGeom>
          <a:noFill/>
          <a:ln>
            <a:noFill/>
          </a:ln>
        </p:spPr>
      </p:pic>
      <p:pic>
        <p:nvPicPr>
          <p:cNvPr id="232" name="Google Shape;232;p18"/>
          <p:cNvPicPr preferRelativeResize="0"/>
          <p:nvPr/>
        </p:nvPicPr>
        <p:blipFill>
          <a:blip r:embed="rId4">
            <a:alphaModFix/>
          </a:blip>
          <a:stretch>
            <a:fillRect/>
          </a:stretch>
        </p:blipFill>
        <p:spPr>
          <a:xfrm>
            <a:off x="3817600" y="1188725"/>
            <a:ext cx="2169000" cy="2276625"/>
          </a:xfrm>
          <a:prstGeom prst="rect">
            <a:avLst/>
          </a:prstGeom>
          <a:noFill/>
          <a:ln>
            <a:noFill/>
          </a:ln>
        </p:spPr>
      </p:pic>
      <p:pic>
        <p:nvPicPr>
          <p:cNvPr id="233" name="Google Shape;233;p18"/>
          <p:cNvPicPr preferRelativeResize="0"/>
          <p:nvPr/>
        </p:nvPicPr>
        <p:blipFill>
          <a:blip r:embed="rId5">
            <a:alphaModFix/>
          </a:blip>
          <a:stretch>
            <a:fillRect/>
          </a:stretch>
        </p:blipFill>
        <p:spPr>
          <a:xfrm>
            <a:off x="6094750" y="1188725"/>
            <a:ext cx="2212450" cy="2276625"/>
          </a:xfrm>
          <a:prstGeom prst="rect">
            <a:avLst/>
          </a:prstGeom>
          <a:noFill/>
          <a:ln>
            <a:noFill/>
          </a:ln>
        </p:spPr>
      </p:pic>
      <p:pic>
        <p:nvPicPr>
          <p:cNvPr id="234" name="Google Shape;234;p18"/>
          <p:cNvPicPr preferRelativeResize="0"/>
          <p:nvPr/>
        </p:nvPicPr>
        <p:blipFill rotWithShape="1">
          <a:blip r:embed="rId6">
            <a:alphaModFix/>
          </a:blip>
          <a:srcRect b="0" l="0" r="0" t="0"/>
          <a:stretch/>
        </p:blipFill>
        <p:spPr>
          <a:xfrm>
            <a:off x="8499650" y="1188725"/>
            <a:ext cx="2212450" cy="2276626"/>
          </a:xfrm>
          <a:prstGeom prst="rect">
            <a:avLst/>
          </a:prstGeom>
          <a:noFill/>
          <a:ln>
            <a:noFill/>
          </a:ln>
        </p:spPr>
      </p:pic>
      <p:pic>
        <p:nvPicPr>
          <p:cNvPr id="235" name="Google Shape;235;p18"/>
          <p:cNvPicPr preferRelativeResize="0"/>
          <p:nvPr/>
        </p:nvPicPr>
        <p:blipFill>
          <a:blip r:embed="rId7">
            <a:alphaModFix/>
          </a:blip>
          <a:stretch>
            <a:fillRect/>
          </a:stretch>
        </p:blipFill>
        <p:spPr>
          <a:xfrm>
            <a:off x="1286550" y="3617750"/>
            <a:ext cx="2294350" cy="2731476"/>
          </a:xfrm>
          <a:prstGeom prst="rect">
            <a:avLst/>
          </a:prstGeom>
          <a:noFill/>
          <a:ln>
            <a:noFill/>
          </a:ln>
        </p:spPr>
      </p:pic>
      <p:pic>
        <p:nvPicPr>
          <p:cNvPr id="236" name="Google Shape;236;p18"/>
          <p:cNvPicPr preferRelativeResize="0"/>
          <p:nvPr/>
        </p:nvPicPr>
        <p:blipFill>
          <a:blip r:embed="rId8">
            <a:alphaModFix/>
          </a:blip>
          <a:stretch>
            <a:fillRect/>
          </a:stretch>
        </p:blipFill>
        <p:spPr>
          <a:xfrm>
            <a:off x="3817600" y="3617750"/>
            <a:ext cx="2169006" cy="2712438"/>
          </a:xfrm>
          <a:prstGeom prst="rect">
            <a:avLst/>
          </a:prstGeom>
          <a:noFill/>
          <a:ln>
            <a:noFill/>
          </a:ln>
        </p:spPr>
      </p:pic>
      <p:pic>
        <p:nvPicPr>
          <p:cNvPr id="237" name="Google Shape;237;p18"/>
          <p:cNvPicPr preferRelativeResize="0"/>
          <p:nvPr/>
        </p:nvPicPr>
        <p:blipFill>
          <a:blip r:embed="rId9">
            <a:alphaModFix/>
          </a:blip>
          <a:stretch>
            <a:fillRect/>
          </a:stretch>
        </p:blipFill>
        <p:spPr>
          <a:xfrm>
            <a:off x="6139000" y="3617750"/>
            <a:ext cx="2169000" cy="2712451"/>
          </a:xfrm>
          <a:prstGeom prst="rect">
            <a:avLst/>
          </a:prstGeom>
          <a:noFill/>
          <a:ln>
            <a:noFill/>
          </a:ln>
        </p:spPr>
      </p:pic>
      <p:pic>
        <p:nvPicPr>
          <p:cNvPr id="238" name="Google Shape;238;p18"/>
          <p:cNvPicPr preferRelativeResize="0"/>
          <p:nvPr/>
        </p:nvPicPr>
        <p:blipFill>
          <a:blip r:embed="rId10">
            <a:alphaModFix/>
          </a:blip>
          <a:stretch>
            <a:fillRect/>
          </a:stretch>
        </p:blipFill>
        <p:spPr>
          <a:xfrm>
            <a:off x="8499650" y="3611875"/>
            <a:ext cx="2212450" cy="2712425"/>
          </a:xfrm>
          <a:prstGeom prst="rect">
            <a:avLst/>
          </a:prstGeom>
          <a:noFill/>
          <a:ln>
            <a:noFill/>
          </a:ln>
        </p:spPr>
      </p:pic>
      <p:sp>
        <p:nvSpPr>
          <p:cNvPr id="239" name="Google Shape;239;p18"/>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40" name="Google Shape;240;p18"/>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41" name="Google Shape;241;p18"/>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1706XXX</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4.2 Implementation: External Links</a:t>
            </a:r>
            <a:endParaRPr/>
          </a:p>
        </p:txBody>
      </p:sp>
      <p:sp>
        <p:nvSpPr>
          <p:cNvPr id="247" name="Google Shape;247;p19"/>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0" lvl="0" marL="182880" rtl="0" algn="l">
              <a:lnSpc>
                <a:spcPct val="100000"/>
              </a:lnSpc>
              <a:spcBef>
                <a:spcPts val="0"/>
              </a:spcBef>
              <a:spcAft>
                <a:spcPts val="0"/>
              </a:spcAft>
              <a:buNone/>
            </a:pPr>
            <a:r>
              <a:rPr lang="en-BD" sz="3600"/>
              <a:t>GitHub link:</a:t>
            </a:r>
            <a:endParaRPr sz="3600"/>
          </a:p>
          <a:p>
            <a:pPr indent="0" lvl="0" marL="182880" rtl="0" algn="l">
              <a:lnSpc>
                <a:spcPct val="100000"/>
              </a:lnSpc>
              <a:spcBef>
                <a:spcPts val="900"/>
              </a:spcBef>
              <a:spcAft>
                <a:spcPts val="0"/>
              </a:spcAft>
              <a:buSzPts val="3600"/>
              <a:buNone/>
            </a:pPr>
            <a:r>
              <a:rPr lang="en-BD" sz="2800" u="sng">
                <a:hlinkClick r:id="rId3"/>
              </a:rPr>
              <a:t>https://github.com/mrinmoykundu/uP-Trainer-with-STM32f446-microprocessor.git</a:t>
            </a:r>
            <a:endParaRPr sz="2800" u="sng"/>
          </a:p>
          <a:p>
            <a:pPr indent="0" lvl="0" marL="182880" rtl="0" algn="l">
              <a:lnSpc>
                <a:spcPct val="100000"/>
              </a:lnSpc>
              <a:spcBef>
                <a:spcPts val="900"/>
              </a:spcBef>
              <a:spcAft>
                <a:spcPts val="0"/>
              </a:spcAft>
              <a:buNone/>
            </a:pPr>
            <a:r>
              <a:rPr lang="en-BD" sz="3600"/>
              <a:t>YouTube Link:</a:t>
            </a:r>
            <a:endParaRPr sz="3600"/>
          </a:p>
          <a:p>
            <a:pPr indent="0" lvl="0" marL="0" rtl="0" algn="l">
              <a:spcBef>
                <a:spcPts val="0"/>
              </a:spcBef>
              <a:spcAft>
                <a:spcPts val="0"/>
              </a:spcAft>
              <a:buClr>
                <a:schemeClr val="dk1"/>
              </a:buClr>
              <a:buSzPts val="1100"/>
              <a:buFont typeface="Arial"/>
              <a:buNone/>
            </a:pPr>
            <a:r>
              <a:rPr lang="en-BD" sz="3600"/>
              <a:t> </a:t>
            </a:r>
            <a:r>
              <a:rPr lang="en-BD" sz="23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https://www.youtube.com/watch?v=9OJPnnVvqg4</a:t>
            </a:r>
            <a:endParaRPr sz="2300">
              <a:latin typeface="Times New Roman"/>
              <a:ea typeface="Times New Roman"/>
              <a:cs typeface="Times New Roman"/>
              <a:sym typeface="Times New Roman"/>
            </a:endParaRPr>
          </a:p>
          <a:p>
            <a:pPr indent="0" lvl="0" marL="182880" rtl="0" algn="l">
              <a:lnSpc>
                <a:spcPct val="100000"/>
              </a:lnSpc>
              <a:spcBef>
                <a:spcPts val="900"/>
              </a:spcBef>
              <a:spcAft>
                <a:spcPts val="0"/>
              </a:spcAft>
              <a:buNone/>
            </a:pPr>
            <a:r>
              <a:t/>
            </a:r>
            <a:endParaRPr sz="4800"/>
          </a:p>
        </p:txBody>
      </p:sp>
      <p:sp>
        <p:nvSpPr>
          <p:cNvPr id="248" name="Google Shape;248;p19"/>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249" name="Google Shape;249;p19"/>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50" name="Google Shape;250;p19"/>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51" name="Google Shape;251;p19"/>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1706XXX</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5. Analysis and Evaluation</a:t>
            </a:r>
            <a:endParaRPr/>
          </a:p>
        </p:txBody>
      </p:sp>
      <p:sp>
        <p:nvSpPr>
          <p:cNvPr id="257" name="Google Shape;257;p20"/>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203200" lvl="0" marL="182880" rtl="0" algn="l">
              <a:lnSpc>
                <a:spcPct val="100000"/>
              </a:lnSpc>
              <a:spcBef>
                <a:spcPts val="0"/>
              </a:spcBef>
              <a:spcAft>
                <a:spcPts val="0"/>
              </a:spcAft>
              <a:buSzPts val="3200"/>
              <a:buChar char="◦"/>
            </a:pPr>
            <a:r>
              <a:rPr lang="en-BD" sz="3200"/>
              <a:t>5.1 Novelty</a:t>
            </a:r>
            <a:endParaRPr/>
          </a:p>
          <a:p>
            <a:pPr indent="-203200" lvl="0" marL="182880" rtl="0" algn="l">
              <a:lnSpc>
                <a:spcPct val="100000"/>
              </a:lnSpc>
              <a:spcBef>
                <a:spcPts val="900"/>
              </a:spcBef>
              <a:spcAft>
                <a:spcPts val="0"/>
              </a:spcAft>
              <a:buSzPts val="3200"/>
              <a:buChar char="◦"/>
            </a:pPr>
            <a:r>
              <a:rPr lang="en-BD" sz="3200"/>
              <a:t>5.2 Project Management and Cost Analysis</a:t>
            </a:r>
            <a:endParaRPr sz="3200"/>
          </a:p>
          <a:p>
            <a:pPr indent="-203200" lvl="0" marL="182880" rtl="0" algn="l">
              <a:lnSpc>
                <a:spcPct val="100000"/>
              </a:lnSpc>
              <a:spcBef>
                <a:spcPts val="900"/>
              </a:spcBef>
              <a:spcAft>
                <a:spcPts val="0"/>
              </a:spcAft>
              <a:buSzPts val="3200"/>
              <a:buChar char="◦"/>
            </a:pPr>
            <a:r>
              <a:rPr lang="en-BD" sz="3200"/>
              <a:t>5.3 Practical Considerations of the Design</a:t>
            </a:r>
            <a:endParaRPr/>
          </a:p>
          <a:p>
            <a:pPr indent="-203200" lvl="0" marL="182880" rtl="0" algn="l">
              <a:lnSpc>
                <a:spcPct val="100000"/>
              </a:lnSpc>
              <a:spcBef>
                <a:spcPts val="900"/>
              </a:spcBef>
              <a:spcAft>
                <a:spcPts val="0"/>
              </a:spcAft>
              <a:buSzPts val="3200"/>
              <a:buChar char="◦"/>
            </a:pPr>
            <a:r>
              <a:rPr lang="en-BD" sz="3200"/>
              <a:t>5.4 Assessment of the Impact of the Project </a:t>
            </a:r>
            <a:endParaRPr/>
          </a:p>
          <a:p>
            <a:pPr indent="-203200" lvl="0" marL="182880" rtl="0" algn="l">
              <a:lnSpc>
                <a:spcPct val="100000"/>
              </a:lnSpc>
              <a:spcBef>
                <a:spcPts val="900"/>
              </a:spcBef>
              <a:spcAft>
                <a:spcPts val="0"/>
              </a:spcAft>
              <a:buSzPts val="3200"/>
              <a:buChar char="◦"/>
            </a:pPr>
            <a:r>
              <a:rPr lang="en-BD" sz="3200"/>
              <a:t>5.5 Evaluation of the Sustainability </a:t>
            </a:r>
            <a:endParaRPr sz="3200"/>
          </a:p>
        </p:txBody>
      </p:sp>
      <p:sp>
        <p:nvSpPr>
          <p:cNvPr id="258" name="Google Shape;258;p20"/>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259" name="Google Shape;259;p20"/>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60" name="Google Shape;260;p20"/>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61" name="Google Shape;261;p20"/>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sz="4400"/>
              <a:t>5.1 Novelty</a:t>
            </a:r>
            <a:endParaRPr/>
          </a:p>
        </p:txBody>
      </p:sp>
      <p:sp>
        <p:nvSpPr>
          <p:cNvPr id="267" name="Google Shape;267;p21"/>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00000"/>
              </a:lnSpc>
              <a:spcBef>
                <a:spcPts val="0"/>
              </a:spcBef>
              <a:spcAft>
                <a:spcPts val="0"/>
              </a:spcAft>
              <a:buSzPts val="1800"/>
              <a:buChar char="●"/>
            </a:pPr>
            <a:r>
              <a:rPr lang="en-BD"/>
              <a:t>Unique design incorporating STM32F466RE and various </a:t>
            </a:r>
            <a:r>
              <a:rPr lang="en-BD"/>
              <a:t>peripherals</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BD"/>
              <a:t>Removable modules on the board</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BD"/>
              <a:t>Provision of remote control of the trainer board</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BD"/>
              <a:t>Isolated power control using DIP switch </a:t>
            </a:r>
            <a:endParaRPr/>
          </a:p>
          <a:p>
            <a:pPr indent="0" lvl="0" marL="457200" rtl="0" algn="l">
              <a:lnSpc>
                <a:spcPct val="100000"/>
              </a:lnSpc>
              <a:spcBef>
                <a:spcPts val="0"/>
              </a:spcBef>
              <a:spcAft>
                <a:spcPts val="0"/>
              </a:spcAft>
              <a:buNone/>
            </a:pPr>
            <a:r>
              <a:t/>
            </a:r>
            <a:endParaRPr/>
          </a:p>
          <a:p>
            <a:pPr indent="-342900" lvl="0" marL="457200" rtl="0" algn="l">
              <a:spcBef>
                <a:spcPts val="0"/>
              </a:spcBef>
              <a:spcAft>
                <a:spcPts val="0"/>
              </a:spcAft>
              <a:buSzPts val="1800"/>
              <a:buChar char="●"/>
            </a:pPr>
            <a:r>
              <a:rPr lang="en-BD"/>
              <a:t>External master reset pin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268" name="Google Shape;268;p21"/>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269" name="Google Shape;269;p21"/>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70" name="Google Shape;270;p21"/>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71" name="Google Shape;271;p21"/>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1066800" y="469726"/>
            <a:ext cx="10058400" cy="76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5.2 Project Management and Cost Analysis</a:t>
            </a:r>
            <a:br>
              <a:rPr lang="en-BD" sz="3600"/>
            </a:br>
            <a:endParaRPr sz="3600"/>
          </a:p>
        </p:txBody>
      </p:sp>
      <p:sp>
        <p:nvSpPr>
          <p:cNvPr id="277" name="Google Shape;277;p22"/>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graphicFrame>
        <p:nvGraphicFramePr>
          <p:cNvPr id="278" name="Google Shape;278;p22"/>
          <p:cNvGraphicFramePr/>
          <p:nvPr/>
        </p:nvGraphicFramePr>
        <p:xfrm>
          <a:off x="952500" y="1596950"/>
          <a:ext cx="3000000" cy="3000000"/>
        </p:xfrm>
        <a:graphic>
          <a:graphicData uri="http://schemas.openxmlformats.org/drawingml/2006/table">
            <a:tbl>
              <a:tblPr>
                <a:noFill/>
                <a:tableStyleId>{7BAF8186-B683-4011-8E15-D36F85C888C7}</a:tableStyleId>
              </a:tblPr>
              <a:tblGrid>
                <a:gridCol w="2598725"/>
                <a:gridCol w="2598725"/>
                <a:gridCol w="2598725"/>
                <a:gridCol w="2598725"/>
              </a:tblGrid>
              <a:tr h="396200">
                <a:tc>
                  <a:txBody>
                    <a:bodyPr/>
                    <a:lstStyle/>
                    <a:p>
                      <a:pPr indent="0" lvl="0" marL="0" rtl="0" algn="l">
                        <a:spcBef>
                          <a:spcPts val="0"/>
                        </a:spcBef>
                        <a:spcAft>
                          <a:spcPts val="0"/>
                        </a:spcAft>
                        <a:buNone/>
                      </a:pPr>
                      <a:r>
                        <a:rPr b="1" lang="en-BD"/>
                        <a:t>Component name</a:t>
                      </a:r>
                      <a:endParaRPr b="1"/>
                    </a:p>
                  </a:txBody>
                  <a:tcPr marT="91425" marB="91425" marR="91425" marL="91425"/>
                </a:tc>
                <a:tc>
                  <a:txBody>
                    <a:bodyPr/>
                    <a:lstStyle/>
                    <a:p>
                      <a:pPr indent="0" lvl="0" marL="0" rtl="0" algn="l">
                        <a:spcBef>
                          <a:spcPts val="0"/>
                        </a:spcBef>
                        <a:spcAft>
                          <a:spcPts val="0"/>
                        </a:spcAft>
                        <a:buNone/>
                      </a:pPr>
                      <a:r>
                        <a:rPr b="1" lang="en-BD"/>
                        <a:t>Quantity</a:t>
                      </a:r>
                      <a:endParaRPr b="1"/>
                    </a:p>
                  </a:txBody>
                  <a:tcPr marT="91425" marB="91425" marR="91425" marL="91425"/>
                </a:tc>
                <a:tc>
                  <a:txBody>
                    <a:bodyPr/>
                    <a:lstStyle/>
                    <a:p>
                      <a:pPr indent="0" lvl="0" marL="0" rtl="0" algn="l">
                        <a:spcBef>
                          <a:spcPts val="0"/>
                        </a:spcBef>
                        <a:spcAft>
                          <a:spcPts val="0"/>
                        </a:spcAft>
                        <a:buNone/>
                      </a:pPr>
                      <a:r>
                        <a:rPr b="1" lang="en-BD"/>
                        <a:t>per unit price(tk)</a:t>
                      </a:r>
                      <a:endParaRPr b="1"/>
                    </a:p>
                  </a:txBody>
                  <a:tcPr marT="91425" marB="91425" marR="91425" marL="91425"/>
                </a:tc>
                <a:tc>
                  <a:txBody>
                    <a:bodyPr/>
                    <a:lstStyle/>
                    <a:p>
                      <a:pPr indent="0" lvl="0" marL="0" rtl="0" algn="l">
                        <a:spcBef>
                          <a:spcPts val="0"/>
                        </a:spcBef>
                        <a:spcAft>
                          <a:spcPts val="0"/>
                        </a:spcAft>
                        <a:buNone/>
                      </a:pPr>
                      <a:r>
                        <a:rPr b="1" lang="en-BD"/>
                        <a:t>Total Price(tk)</a:t>
                      </a:r>
                      <a:endParaRPr b="1"/>
                    </a:p>
                  </a:txBody>
                  <a:tcPr marT="91425" marB="91425" marR="91425" marL="91425"/>
                </a:tc>
              </a:tr>
              <a:tr h="396200">
                <a:tc>
                  <a:txBody>
                    <a:bodyPr/>
                    <a:lstStyle/>
                    <a:p>
                      <a:pPr indent="0" lvl="0" marL="0" rtl="0" algn="l">
                        <a:spcBef>
                          <a:spcPts val="0"/>
                        </a:spcBef>
                        <a:spcAft>
                          <a:spcPts val="0"/>
                        </a:spcAft>
                        <a:buNone/>
                      </a:pPr>
                      <a:r>
                        <a:rPr lang="en-BD"/>
                        <a:t>8x8 LED matrix 7219</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200</a:t>
                      </a:r>
                      <a:endParaRPr/>
                    </a:p>
                  </a:txBody>
                  <a:tcPr marT="91425" marB="91425" marR="91425" marL="91425"/>
                </a:tc>
                <a:tc>
                  <a:txBody>
                    <a:bodyPr/>
                    <a:lstStyle/>
                    <a:p>
                      <a:pPr indent="0" lvl="0" marL="0" rtl="0" algn="l">
                        <a:spcBef>
                          <a:spcPts val="0"/>
                        </a:spcBef>
                        <a:spcAft>
                          <a:spcPts val="0"/>
                        </a:spcAft>
                        <a:buNone/>
                      </a:pPr>
                      <a:r>
                        <a:rPr lang="en-BD"/>
                        <a:t>200</a:t>
                      </a:r>
                      <a:endParaRPr/>
                    </a:p>
                  </a:txBody>
                  <a:tcPr marT="91425" marB="91425" marR="91425" marL="91425"/>
                </a:tc>
              </a:tr>
              <a:tr h="396200">
                <a:tc>
                  <a:txBody>
                    <a:bodyPr/>
                    <a:lstStyle/>
                    <a:p>
                      <a:pPr indent="0" lvl="0" marL="0" rtl="0" algn="l">
                        <a:spcBef>
                          <a:spcPts val="0"/>
                        </a:spcBef>
                        <a:spcAft>
                          <a:spcPts val="0"/>
                        </a:spcAft>
                        <a:buNone/>
                      </a:pPr>
                      <a:r>
                        <a:rPr lang="en-BD"/>
                        <a:t>7 segment </a:t>
                      </a:r>
                      <a:endParaRPr/>
                    </a:p>
                  </a:txBody>
                  <a:tcPr marT="91425" marB="91425" marR="91425" marL="91425"/>
                </a:tc>
                <a:tc>
                  <a:txBody>
                    <a:bodyPr/>
                    <a:lstStyle/>
                    <a:p>
                      <a:pPr indent="0" lvl="0" marL="0" rtl="0" algn="l">
                        <a:spcBef>
                          <a:spcPts val="0"/>
                        </a:spcBef>
                        <a:spcAft>
                          <a:spcPts val="0"/>
                        </a:spcAft>
                        <a:buNone/>
                      </a:pPr>
                      <a:r>
                        <a:rPr lang="en-BD"/>
                        <a:t>2</a:t>
                      </a:r>
                      <a:endParaRPr/>
                    </a:p>
                  </a:txBody>
                  <a:tcPr marT="91425" marB="91425" marR="91425" marL="91425"/>
                </a:tc>
                <a:tc>
                  <a:txBody>
                    <a:bodyPr/>
                    <a:lstStyle/>
                    <a:p>
                      <a:pPr indent="0" lvl="0" marL="0" rtl="0" algn="l">
                        <a:spcBef>
                          <a:spcPts val="0"/>
                        </a:spcBef>
                        <a:spcAft>
                          <a:spcPts val="0"/>
                        </a:spcAft>
                        <a:buNone/>
                      </a:pPr>
                      <a:r>
                        <a:rPr lang="en-BD"/>
                        <a:t>10</a:t>
                      </a:r>
                      <a:endParaRPr/>
                    </a:p>
                  </a:txBody>
                  <a:tcPr marT="91425" marB="91425" marR="91425" marL="91425"/>
                </a:tc>
                <a:tc>
                  <a:txBody>
                    <a:bodyPr/>
                    <a:lstStyle/>
                    <a:p>
                      <a:pPr indent="0" lvl="0" marL="0" rtl="0" algn="l">
                        <a:spcBef>
                          <a:spcPts val="0"/>
                        </a:spcBef>
                        <a:spcAft>
                          <a:spcPts val="0"/>
                        </a:spcAft>
                        <a:buNone/>
                      </a:pPr>
                      <a:r>
                        <a:rPr lang="en-BD"/>
                        <a:t>20</a:t>
                      </a:r>
                      <a:endParaRPr/>
                    </a:p>
                  </a:txBody>
                  <a:tcPr marT="91425" marB="91425" marR="91425" marL="91425"/>
                </a:tc>
              </a:tr>
              <a:tr h="396200">
                <a:tc>
                  <a:txBody>
                    <a:bodyPr/>
                    <a:lstStyle/>
                    <a:p>
                      <a:pPr indent="0" lvl="0" marL="0" rtl="0" algn="l">
                        <a:spcBef>
                          <a:spcPts val="0"/>
                        </a:spcBef>
                        <a:spcAft>
                          <a:spcPts val="0"/>
                        </a:spcAft>
                        <a:buNone/>
                      </a:pPr>
                      <a:r>
                        <a:rPr lang="en-BD"/>
                        <a:t>8 ohm speaker</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20</a:t>
                      </a:r>
                      <a:endParaRPr/>
                    </a:p>
                  </a:txBody>
                  <a:tcPr marT="91425" marB="91425" marR="91425" marL="91425"/>
                </a:tc>
                <a:tc>
                  <a:txBody>
                    <a:bodyPr/>
                    <a:lstStyle/>
                    <a:p>
                      <a:pPr indent="0" lvl="0" marL="0" rtl="0" algn="l">
                        <a:spcBef>
                          <a:spcPts val="0"/>
                        </a:spcBef>
                        <a:spcAft>
                          <a:spcPts val="0"/>
                        </a:spcAft>
                        <a:buNone/>
                      </a:pPr>
                      <a:r>
                        <a:rPr lang="en-BD"/>
                        <a:t>20</a:t>
                      </a:r>
                      <a:endParaRPr/>
                    </a:p>
                  </a:txBody>
                  <a:tcPr marT="91425" marB="91425" marR="91425" marL="91425"/>
                </a:tc>
              </a:tr>
              <a:tr h="396200">
                <a:tc>
                  <a:txBody>
                    <a:bodyPr/>
                    <a:lstStyle/>
                    <a:p>
                      <a:pPr indent="0" lvl="0" marL="0" rtl="0" algn="l">
                        <a:spcBef>
                          <a:spcPts val="0"/>
                        </a:spcBef>
                        <a:spcAft>
                          <a:spcPts val="0"/>
                        </a:spcAft>
                        <a:buNone/>
                      </a:pPr>
                      <a:r>
                        <a:rPr lang="en-BD"/>
                        <a:t>push buttons</a:t>
                      </a:r>
                      <a:endParaRPr/>
                    </a:p>
                  </a:txBody>
                  <a:tcPr marT="91425" marB="91425" marR="91425" marL="91425"/>
                </a:tc>
                <a:tc>
                  <a:txBody>
                    <a:bodyPr/>
                    <a:lstStyle/>
                    <a:p>
                      <a:pPr indent="0" lvl="0" marL="0" rtl="0" algn="l">
                        <a:spcBef>
                          <a:spcPts val="0"/>
                        </a:spcBef>
                        <a:spcAft>
                          <a:spcPts val="0"/>
                        </a:spcAft>
                        <a:buNone/>
                      </a:pPr>
                      <a:r>
                        <a:rPr lang="en-BD"/>
                        <a:t>4</a:t>
                      </a:r>
                      <a:endParaRPr/>
                    </a:p>
                  </a:txBody>
                  <a:tcPr marT="91425" marB="91425" marR="91425" marL="91425"/>
                </a:tc>
                <a:tc>
                  <a:txBody>
                    <a:bodyPr/>
                    <a:lstStyle/>
                    <a:p>
                      <a:pPr indent="0" lvl="0" marL="0" rtl="0" algn="l">
                        <a:spcBef>
                          <a:spcPts val="0"/>
                        </a:spcBef>
                        <a:spcAft>
                          <a:spcPts val="0"/>
                        </a:spcAft>
                        <a:buNone/>
                      </a:pPr>
                      <a:r>
                        <a:rPr lang="en-BD"/>
                        <a:t> 3</a:t>
                      </a:r>
                      <a:endParaRPr/>
                    </a:p>
                  </a:txBody>
                  <a:tcPr marT="91425" marB="91425" marR="91425" marL="91425"/>
                </a:tc>
                <a:tc>
                  <a:txBody>
                    <a:bodyPr/>
                    <a:lstStyle/>
                    <a:p>
                      <a:pPr indent="0" lvl="0" marL="0" rtl="0" algn="l">
                        <a:spcBef>
                          <a:spcPts val="0"/>
                        </a:spcBef>
                        <a:spcAft>
                          <a:spcPts val="0"/>
                        </a:spcAft>
                        <a:buNone/>
                      </a:pPr>
                      <a:r>
                        <a:rPr lang="en-BD"/>
                        <a:t>12</a:t>
                      </a:r>
                      <a:endParaRPr/>
                    </a:p>
                  </a:txBody>
                  <a:tcPr marT="91425" marB="91425" marR="91425" marL="91425"/>
                </a:tc>
              </a:tr>
              <a:tr h="396200">
                <a:tc>
                  <a:txBody>
                    <a:bodyPr/>
                    <a:lstStyle/>
                    <a:p>
                      <a:pPr indent="0" lvl="0" marL="0" rtl="0" algn="l">
                        <a:spcBef>
                          <a:spcPts val="0"/>
                        </a:spcBef>
                        <a:spcAft>
                          <a:spcPts val="0"/>
                        </a:spcAft>
                        <a:buNone/>
                      </a:pPr>
                      <a:r>
                        <a:rPr lang="en-BD"/>
                        <a:t>Keypad</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60</a:t>
                      </a:r>
                      <a:endParaRPr/>
                    </a:p>
                  </a:txBody>
                  <a:tcPr marT="91425" marB="91425" marR="91425" marL="91425"/>
                </a:tc>
                <a:tc>
                  <a:txBody>
                    <a:bodyPr/>
                    <a:lstStyle/>
                    <a:p>
                      <a:pPr indent="0" lvl="0" marL="0" rtl="0" algn="l">
                        <a:spcBef>
                          <a:spcPts val="0"/>
                        </a:spcBef>
                        <a:spcAft>
                          <a:spcPts val="0"/>
                        </a:spcAft>
                        <a:buNone/>
                      </a:pPr>
                      <a:r>
                        <a:rPr lang="en-BD"/>
                        <a:t>60</a:t>
                      </a:r>
                      <a:endParaRPr/>
                    </a:p>
                  </a:txBody>
                  <a:tcPr marT="91425" marB="91425" marR="91425" marL="91425"/>
                </a:tc>
              </a:tr>
              <a:tr h="396200">
                <a:tc>
                  <a:txBody>
                    <a:bodyPr/>
                    <a:lstStyle/>
                    <a:p>
                      <a:pPr indent="0" lvl="0" marL="0" rtl="0" algn="l">
                        <a:spcBef>
                          <a:spcPts val="0"/>
                        </a:spcBef>
                        <a:spcAft>
                          <a:spcPts val="0"/>
                        </a:spcAft>
                        <a:buNone/>
                      </a:pPr>
                      <a:r>
                        <a:rPr lang="en-BD"/>
                        <a:t>Female-Female wire</a:t>
                      </a:r>
                      <a:endParaRPr/>
                    </a:p>
                  </a:txBody>
                  <a:tcPr marT="91425" marB="91425" marR="91425" marL="91425"/>
                </a:tc>
                <a:tc>
                  <a:txBody>
                    <a:bodyPr/>
                    <a:lstStyle/>
                    <a:p>
                      <a:pPr indent="0" lvl="0" marL="0" rtl="0" algn="l">
                        <a:spcBef>
                          <a:spcPts val="0"/>
                        </a:spcBef>
                        <a:spcAft>
                          <a:spcPts val="0"/>
                        </a:spcAft>
                        <a:buNone/>
                      </a:pPr>
                      <a:r>
                        <a:rPr lang="en-BD"/>
                        <a:t>2 bunch</a:t>
                      </a:r>
                      <a:endParaRPr/>
                    </a:p>
                  </a:txBody>
                  <a:tcPr marT="91425" marB="91425" marR="91425" marL="91425"/>
                </a:tc>
                <a:tc>
                  <a:txBody>
                    <a:bodyPr/>
                    <a:lstStyle/>
                    <a:p>
                      <a:pPr indent="0" lvl="0" marL="0" rtl="0" algn="l">
                        <a:spcBef>
                          <a:spcPts val="0"/>
                        </a:spcBef>
                        <a:spcAft>
                          <a:spcPts val="0"/>
                        </a:spcAft>
                        <a:buNone/>
                      </a:pPr>
                      <a:r>
                        <a:rPr lang="en-BD"/>
                        <a:t>50</a:t>
                      </a:r>
                      <a:endParaRPr/>
                    </a:p>
                  </a:txBody>
                  <a:tcPr marT="91425" marB="91425" marR="91425" marL="91425"/>
                </a:tc>
                <a:tc>
                  <a:txBody>
                    <a:bodyPr/>
                    <a:lstStyle/>
                    <a:p>
                      <a:pPr indent="0" lvl="0" marL="0" rtl="0" algn="l">
                        <a:spcBef>
                          <a:spcPts val="0"/>
                        </a:spcBef>
                        <a:spcAft>
                          <a:spcPts val="0"/>
                        </a:spcAft>
                        <a:buNone/>
                      </a:pPr>
                      <a:r>
                        <a:rPr lang="en-BD"/>
                        <a:t>100</a:t>
                      </a:r>
                      <a:endParaRPr/>
                    </a:p>
                  </a:txBody>
                  <a:tcPr marT="91425" marB="91425" marR="91425" marL="91425"/>
                </a:tc>
              </a:tr>
              <a:tr h="396200">
                <a:tc>
                  <a:txBody>
                    <a:bodyPr/>
                    <a:lstStyle/>
                    <a:p>
                      <a:pPr indent="0" lvl="0" marL="0" rtl="0" algn="l">
                        <a:spcBef>
                          <a:spcPts val="0"/>
                        </a:spcBef>
                        <a:spcAft>
                          <a:spcPts val="0"/>
                        </a:spcAft>
                        <a:buNone/>
                      </a:pPr>
                      <a:r>
                        <a:rPr lang="en-BD"/>
                        <a:t>stm32f446 board</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4000</a:t>
                      </a:r>
                      <a:endParaRPr/>
                    </a:p>
                  </a:txBody>
                  <a:tcPr marT="91425" marB="91425" marR="91425" marL="91425">
                    <a:solidFill>
                      <a:srgbClr val="FFFF00"/>
                    </a:solidFill>
                  </a:tcPr>
                </a:tc>
              </a:tr>
              <a:tr h="396200">
                <a:tc>
                  <a:txBody>
                    <a:bodyPr/>
                    <a:lstStyle/>
                    <a:p>
                      <a:pPr indent="0" lvl="0" marL="0" rtl="0" algn="l">
                        <a:spcBef>
                          <a:spcPts val="0"/>
                        </a:spcBef>
                        <a:spcAft>
                          <a:spcPts val="0"/>
                        </a:spcAft>
                        <a:buNone/>
                      </a:pPr>
                      <a:r>
                        <a:rPr lang="en-BD"/>
                        <a:t>pcb(v1)</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728</a:t>
                      </a:r>
                      <a:endParaRPr/>
                    </a:p>
                  </a:txBody>
                  <a:tcPr marT="91425" marB="91425" marR="91425" marL="91425"/>
                </a:tc>
                <a:tc>
                  <a:txBody>
                    <a:bodyPr/>
                    <a:lstStyle/>
                    <a:p>
                      <a:pPr indent="0" lvl="0" marL="0" rtl="0" algn="l">
                        <a:spcBef>
                          <a:spcPts val="0"/>
                        </a:spcBef>
                        <a:spcAft>
                          <a:spcPts val="0"/>
                        </a:spcAft>
                        <a:buNone/>
                      </a:pPr>
                      <a:r>
                        <a:rPr lang="en-BD"/>
                        <a:t>728</a:t>
                      </a:r>
                      <a:endParaRPr/>
                    </a:p>
                  </a:txBody>
                  <a:tcPr marT="91425" marB="91425" marR="91425" marL="91425"/>
                </a:tc>
              </a:tr>
              <a:tr h="396200">
                <a:tc>
                  <a:txBody>
                    <a:bodyPr/>
                    <a:lstStyle/>
                    <a:p>
                      <a:pPr indent="0" lvl="0" marL="0" rtl="0" algn="l">
                        <a:spcBef>
                          <a:spcPts val="0"/>
                        </a:spcBef>
                        <a:spcAft>
                          <a:spcPts val="0"/>
                        </a:spcAft>
                        <a:buNone/>
                      </a:pPr>
                      <a:r>
                        <a:rPr lang="en-BD"/>
                        <a:t>pcb(v2)</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800</a:t>
                      </a:r>
                      <a:endParaRPr/>
                    </a:p>
                  </a:txBody>
                  <a:tcPr marT="91425" marB="91425" marR="91425" marL="91425"/>
                </a:tc>
                <a:tc>
                  <a:txBody>
                    <a:bodyPr/>
                    <a:lstStyle/>
                    <a:p>
                      <a:pPr indent="0" lvl="0" marL="0" rtl="0" algn="l">
                        <a:spcBef>
                          <a:spcPts val="0"/>
                        </a:spcBef>
                        <a:spcAft>
                          <a:spcPts val="0"/>
                        </a:spcAft>
                        <a:buNone/>
                      </a:pPr>
                      <a:r>
                        <a:rPr lang="en-BD"/>
                        <a:t>800</a:t>
                      </a:r>
                      <a:endParaRPr/>
                    </a:p>
                  </a:txBody>
                  <a:tcPr marT="91425" marB="91425" marR="91425" marL="91425"/>
                </a:tc>
              </a:tr>
            </a:tbl>
          </a:graphicData>
        </a:graphic>
      </p:graphicFrame>
      <p:sp>
        <p:nvSpPr>
          <p:cNvPr id="279" name="Google Shape;279;p22"/>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80" name="Google Shape;280;p22"/>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81" name="Google Shape;281;p22"/>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066800" y="469726"/>
            <a:ext cx="10058400" cy="76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5.2 Project Management and Cost Analysis</a:t>
            </a:r>
            <a:br>
              <a:rPr lang="en-BD" sz="3600"/>
            </a:br>
            <a:endParaRPr sz="3600"/>
          </a:p>
        </p:txBody>
      </p:sp>
      <p:sp>
        <p:nvSpPr>
          <p:cNvPr id="287" name="Google Shape;287;p23"/>
          <p:cNvSpPr txBox="1"/>
          <p:nvPr>
            <p:ph idx="12" type="sldNum"/>
          </p:nvPr>
        </p:nvSpPr>
        <p:spPr>
          <a:xfrm>
            <a:off x="11410950" y="6501638"/>
            <a:ext cx="522000" cy="308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graphicFrame>
        <p:nvGraphicFramePr>
          <p:cNvPr id="288" name="Google Shape;288;p23"/>
          <p:cNvGraphicFramePr/>
          <p:nvPr/>
        </p:nvGraphicFramePr>
        <p:xfrm>
          <a:off x="937725" y="1698850"/>
          <a:ext cx="3000000" cy="3000000"/>
        </p:xfrm>
        <a:graphic>
          <a:graphicData uri="http://schemas.openxmlformats.org/drawingml/2006/table">
            <a:tbl>
              <a:tblPr>
                <a:noFill/>
                <a:tableStyleId>{7BAF8186-B683-4011-8E15-D36F85C888C7}</a:tableStyleId>
              </a:tblPr>
              <a:tblGrid>
                <a:gridCol w="2594125"/>
                <a:gridCol w="2575625"/>
                <a:gridCol w="2575625"/>
                <a:gridCol w="2575625"/>
              </a:tblGrid>
              <a:tr h="396200">
                <a:tc>
                  <a:txBody>
                    <a:bodyPr/>
                    <a:lstStyle/>
                    <a:p>
                      <a:pPr indent="0" lvl="0" marL="0" rtl="0" algn="l">
                        <a:spcBef>
                          <a:spcPts val="0"/>
                        </a:spcBef>
                        <a:spcAft>
                          <a:spcPts val="0"/>
                        </a:spcAft>
                        <a:buNone/>
                      </a:pPr>
                      <a:r>
                        <a:rPr b="1" lang="en-BD"/>
                        <a:t>Component name</a:t>
                      </a:r>
                      <a:endParaRPr b="1"/>
                    </a:p>
                  </a:txBody>
                  <a:tcPr marT="91425" marB="91425" marR="91425" marL="91425"/>
                </a:tc>
                <a:tc>
                  <a:txBody>
                    <a:bodyPr/>
                    <a:lstStyle/>
                    <a:p>
                      <a:pPr indent="0" lvl="0" marL="0" rtl="0" algn="l">
                        <a:spcBef>
                          <a:spcPts val="0"/>
                        </a:spcBef>
                        <a:spcAft>
                          <a:spcPts val="0"/>
                        </a:spcAft>
                        <a:buNone/>
                      </a:pPr>
                      <a:r>
                        <a:rPr b="1" lang="en-BD"/>
                        <a:t>Quantity</a:t>
                      </a:r>
                      <a:endParaRPr b="1"/>
                    </a:p>
                  </a:txBody>
                  <a:tcPr marT="91425" marB="91425" marR="91425" marL="91425"/>
                </a:tc>
                <a:tc>
                  <a:txBody>
                    <a:bodyPr/>
                    <a:lstStyle/>
                    <a:p>
                      <a:pPr indent="0" lvl="0" marL="0" rtl="0" algn="l">
                        <a:spcBef>
                          <a:spcPts val="0"/>
                        </a:spcBef>
                        <a:spcAft>
                          <a:spcPts val="0"/>
                        </a:spcAft>
                        <a:buNone/>
                      </a:pPr>
                      <a:r>
                        <a:rPr b="1" lang="en-BD"/>
                        <a:t>per unit price(tk)</a:t>
                      </a:r>
                      <a:endParaRPr b="1"/>
                    </a:p>
                  </a:txBody>
                  <a:tcPr marT="91425" marB="91425" marR="91425" marL="91425"/>
                </a:tc>
                <a:tc>
                  <a:txBody>
                    <a:bodyPr/>
                    <a:lstStyle/>
                    <a:p>
                      <a:pPr indent="0" lvl="0" marL="0" rtl="0" algn="l">
                        <a:spcBef>
                          <a:spcPts val="0"/>
                        </a:spcBef>
                        <a:spcAft>
                          <a:spcPts val="0"/>
                        </a:spcAft>
                        <a:buNone/>
                      </a:pPr>
                      <a:r>
                        <a:rPr b="1" lang="en-BD"/>
                        <a:t>Total Price(tk)</a:t>
                      </a:r>
                      <a:endParaRPr b="1"/>
                    </a:p>
                  </a:txBody>
                  <a:tcPr marT="91425" marB="91425" marR="91425" marL="91425"/>
                </a:tc>
              </a:tr>
              <a:tr h="396200">
                <a:tc>
                  <a:txBody>
                    <a:bodyPr/>
                    <a:lstStyle/>
                    <a:p>
                      <a:pPr indent="0" lvl="0" marL="0" rtl="0" algn="l">
                        <a:spcBef>
                          <a:spcPts val="0"/>
                        </a:spcBef>
                        <a:spcAft>
                          <a:spcPts val="0"/>
                        </a:spcAft>
                        <a:buNone/>
                      </a:pPr>
                      <a:r>
                        <a:rPr lang="en-BD"/>
                        <a:t>DIP 8 pin switch</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30</a:t>
                      </a:r>
                      <a:endParaRPr/>
                    </a:p>
                  </a:txBody>
                  <a:tcPr marT="91425" marB="91425" marR="91425" marL="91425"/>
                </a:tc>
                <a:tc>
                  <a:txBody>
                    <a:bodyPr/>
                    <a:lstStyle/>
                    <a:p>
                      <a:pPr indent="0" lvl="0" marL="0" rtl="0" algn="l">
                        <a:spcBef>
                          <a:spcPts val="0"/>
                        </a:spcBef>
                        <a:spcAft>
                          <a:spcPts val="0"/>
                        </a:spcAft>
                        <a:buNone/>
                      </a:pPr>
                      <a:r>
                        <a:rPr lang="en-BD"/>
                        <a:t>30</a:t>
                      </a:r>
                      <a:endParaRPr/>
                    </a:p>
                  </a:txBody>
                  <a:tcPr marT="91425" marB="91425" marR="91425" marL="91425"/>
                </a:tc>
              </a:tr>
              <a:tr h="396200">
                <a:tc>
                  <a:txBody>
                    <a:bodyPr/>
                    <a:lstStyle/>
                    <a:p>
                      <a:pPr indent="0" lvl="0" marL="0" rtl="0" algn="l">
                        <a:spcBef>
                          <a:spcPts val="0"/>
                        </a:spcBef>
                        <a:spcAft>
                          <a:spcPts val="0"/>
                        </a:spcAft>
                        <a:buNone/>
                      </a:pPr>
                      <a:r>
                        <a:rPr lang="en-BD"/>
                        <a:t>male rail</a:t>
                      </a:r>
                      <a:endParaRPr/>
                    </a:p>
                  </a:txBody>
                  <a:tcPr marT="91425" marB="91425" marR="91425" marL="91425"/>
                </a:tc>
                <a:tc>
                  <a:txBody>
                    <a:bodyPr/>
                    <a:lstStyle/>
                    <a:p>
                      <a:pPr indent="0" lvl="0" marL="0" rtl="0" algn="l">
                        <a:spcBef>
                          <a:spcPts val="0"/>
                        </a:spcBef>
                        <a:spcAft>
                          <a:spcPts val="0"/>
                        </a:spcAft>
                        <a:buNone/>
                      </a:pPr>
                      <a:r>
                        <a:rPr lang="en-BD"/>
                        <a:t>4 pieces</a:t>
                      </a:r>
                      <a:endParaRPr/>
                    </a:p>
                  </a:txBody>
                  <a:tcPr marT="91425" marB="91425" marR="91425" marL="91425"/>
                </a:tc>
                <a:tc>
                  <a:txBody>
                    <a:bodyPr/>
                    <a:lstStyle/>
                    <a:p>
                      <a:pPr indent="0" lvl="0" marL="0" rtl="0" algn="l">
                        <a:spcBef>
                          <a:spcPts val="0"/>
                        </a:spcBef>
                        <a:spcAft>
                          <a:spcPts val="0"/>
                        </a:spcAft>
                        <a:buNone/>
                      </a:pPr>
                      <a:r>
                        <a:rPr lang="en-BD"/>
                        <a:t>15</a:t>
                      </a:r>
                      <a:endParaRPr/>
                    </a:p>
                  </a:txBody>
                  <a:tcPr marT="91425" marB="91425" marR="91425" marL="91425"/>
                </a:tc>
                <a:tc>
                  <a:txBody>
                    <a:bodyPr/>
                    <a:lstStyle/>
                    <a:p>
                      <a:pPr indent="0" lvl="0" marL="0" rtl="0" algn="l">
                        <a:spcBef>
                          <a:spcPts val="0"/>
                        </a:spcBef>
                        <a:spcAft>
                          <a:spcPts val="0"/>
                        </a:spcAft>
                        <a:buNone/>
                      </a:pPr>
                      <a:r>
                        <a:rPr lang="en-BD"/>
                        <a:t>60</a:t>
                      </a:r>
                      <a:endParaRPr/>
                    </a:p>
                  </a:txBody>
                  <a:tcPr marT="91425" marB="91425" marR="91425" marL="91425"/>
                </a:tc>
              </a:tr>
              <a:tr h="396200">
                <a:tc>
                  <a:txBody>
                    <a:bodyPr/>
                    <a:lstStyle/>
                    <a:p>
                      <a:pPr indent="0" lvl="0" marL="0" rtl="0" algn="l">
                        <a:spcBef>
                          <a:spcPts val="0"/>
                        </a:spcBef>
                        <a:spcAft>
                          <a:spcPts val="0"/>
                        </a:spcAft>
                        <a:buNone/>
                      </a:pPr>
                      <a:r>
                        <a:rPr lang="en-BD"/>
                        <a:t>female rail</a:t>
                      </a:r>
                      <a:endParaRPr/>
                    </a:p>
                  </a:txBody>
                  <a:tcPr marT="91425" marB="91425" marR="91425" marL="91425"/>
                </a:tc>
                <a:tc>
                  <a:txBody>
                    <a:bodyPr/>
                    <a:lstStyle/>
                    <a:p>
                      <a:pPr indent="0" lvl="0" marL="0" rtl="0" algn="l">
                        <a:spcBef>
                          <a:spcPts val="0"/>
                        </a:spcBef>
                        <a:spcAft>
                          <a:spcPts val="0"/>
                        </a:spcAft>
                        <a:buNone/>
                      </a:pPr>
                      <a:r>
                        <a:rPr lang="en-BD"/>
                        <a:t>5 pieces</a:t>
                      </a:r>
                      <a:endParaRPr/>
                    </a:p>
                  </a:txBody>
                  <a:tcPr marT="91425" marB="91425" marR="91425" marL="91425"/>
                </a:tc>
                <a:tc>
                  <a:txBody>
                    <a:bodyPr/>
                    <a:lstStyle/>
                    <a:p>
                      <a:pPr indent="0" lvl="0" marL="0" rtl="0" algn="l">
                        <a:spcBef>
                          <a:spcPts val="0"/>
                        </a:spcBef>
                        <a:spcAft>
                          <a:spcPts val="0"/>
                        </a:spcAft>
                        <a:buNone/>
                      </a:pPr>
                      <a:r>
                        <a:rPr lang="en-BD"/>
                        <a:t>25</a:t>
                      </a:r>
                      <a:endParaRPr/>
                    </a:p>
                  </a:txBody>
                  <a:tcPr marT="91425" marB="91425" marR="91425" marL="91425"/>
                </a:tc>
                <a:tc>
                  <a:txBody>
                    <a:bodyPr/>
                    <a:lstStyle/>
                    <a:p>
                      <a:pPr indent="0" lvl="0" marL="0" rtl="0" algn="l">
                        <a:spcBef>
                          <a:spcPts val="0"/>
                        </a:spcBef>
                        <a:spcAft>
                          <a:spcPts val="0"/>
                        </a:spcAft>
                        <a:buNone/>
                      </a:pPr>
                      <a:r>
                        <a:rPr lang="en-BD"/>
                        <a:t>125</a:t>
                      </a:r>
                      <a:endParaRPr/>
                    </a:p>
                  </a:txBody>
                  <a:tcPr marT="91425" marB="91425" marR="91425" marL="91425"/>
                </a:tc>
              </a:tr>
              <a:tr h="396200">
                <a:tc>
                  <a:txBody>
                    <a:bodyPr/>
                    <a:lstStyle/>
                    <a:p>
                      <a:pPr indent="0" lvl="0" marL="0" rtl="0" algn="l">
                        <a:spcBef>
                          <a:spcPts val="0"/>
                        </a:spcBef>
                        <a:spcAft>
                          <a:spcPts val="0"/>
                        </a:spcAft>
                        <a:buNone/>
                      </a:pPr>
                      <a:r>
                        <a:rPr lang="en-BD"/>
                        <a:t>led wire</a:t>
                      </a:r>
                      <a:endParaRPr/>
                    </a:p>
                  </a:txBody>
                  <a:tcPr marT="91425" marB="91425" marR="91425" marL="91425"/>
                </a:tc>
                <a:tc>
                  <a:txBody>
                    <a:bodyPr/>
                    <a:lstStyle/>
                    <a:p>
                      <a:pPr indent="0" lvl="0" marL="0" rtl="0" algn="l">
                        <a:spcBef>
                          <a:spcPts val="0"/>
                        </a:spcBef>
                        <a:spcAft>
                          <a:spcPts val="0"/>
                        </a:spcAft>
                        <a:buNone/>
                      </a:pPr>
                      <a:r>
                        <a:rPr lang="en-BD"/>
                        <a:t>4</a:t>
                      </a:r>
                      <a:endParaRPr/>
                    </a:p>
                  </a:txBody>
                  <a:tcPr marT="91425" marB="91425" marR="91425" marL="91425"/>
                </a:tc>
                <a:tc>
                  <a:txBody>
                    <a:bodyPr/>
                    <a:lstStyle/>
                    <a:p>
                      <a:pPr indent="0" lvl="0" marL="0" rtl="0" algn="l">
                        <a:spcBef>
                          <a:spcPts val="0"/>
                        </a:spcBef>
                        <a:spcAft>
                          <a:spcPts val="0"/>
                        </a:spcAft>
                        <a:buNone/>
                      </a:pPr>
                      <a:r>
                        <a:rPr lang="en-BD"/>
                        <a:t> 3</a:t>
                      </a:r>
                      <a:endParaRPr/>
                    </a:p>
                  </a:txBody>
                  <a:tcPr marT="91425" marB="91425" marR="91425" marL="91425"/>
                </a:tc>
                <a:tc>
                  <a:txBody>
                    <a:bodyPr/>
                    <a:lstStyle/>
                    <a:p>
                      <a:pPr indent="0" lvl="0" marL="0" rtl="0" algn="l">
                        <a:spcBef>
                          <a:spcPts val="0"/>
                        </a:spcBef>
                        <a:spcAft>
                          <a:spcPts val="0"/>
                        </a:spcAft>
                        <a:buNone/>
                      </a:pPr>
                      <a:r>
                        <a:rPr lang="en-BD"/>
                        <a:t>12</a:t>
                      </a:r>
                      <a:endParaRPr/>
                    </a:p>
                  </a:txBody>
                  <a:tcPr marT="91425" marB="91425" marR="91425" marL="91425"/>
                </a:tc>
              </a:tr>
              <a:tr h="396200">
                <a:tc>
                  <a:txBody>
                    <a:bodyPr/>
                    <a:lstStyle/>
                    <a:p>
                      <a:pPr indent="0" lvl="0" marL="0" rtl="0" algn="l">
                        <a:spcBef>
                          <a:spcPts val="0"/>
                        </a:spcBef>
                        <a:spcAft>
                          <a:spcPts val="0"/>
                        </a:spcAft>
                        <a:buNone/>
                      </a:pPr>
                      <a:r>
                        <a:rPr lang="en-BD"/>
                        <a:t>lifting knob</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60</a:t>
                      </a:r>
                      <a:endParaRPr/>
                    </a:p>
                  </a:txBody>
                  <a:tcPr marT="91425" marB="91425" marR="91425" marL="91425"/>
                </a:tc>
                <a:tc>
                  <a:txBody>
                    <a:bodyPr/>
                    <a:lstStyle/>
                    <a:p>
                      <a:pPr indent="0" lvl="0" marL="0" rtl="0" algn="l">
                        <a:spcBef>
                          <a:spcPts val="0"/>
                        </a:spcBef>
                        <a:spcAft>
                          <a:spcPts val="0"/>
                        </a:spcAft>
                        <a:buNone/>
                      </a:pPr>
                      <a:r>
                        <a:rPr lang="en-BD"/>
                        <a:t>60</a:t>
                      </a:r>
                      <a:endParaRPr/>
                    </a:p>
                  </a:txBody>
                  <a:tcPr marT="91425" marB="91425" marR="91425" marL="91425"/>
                </a:tc>
              </a:tr>
              <a:tr h="396200">
                <a:tc>
                  <a:txBody>
                    <a:bodyPr/>
                    <a:lstStyle/>
                    <a:p>
                      <a:pPr indent="0" lvl="0" marL="0" rtl="0" algn="l">
                        <a:spcBef>
                          <a:spcPts val="0"/>
                        </a:spcBef>
                        <a:spcAft>
                          <a:spcPts val="0"/>
                        </a:spcAft>
                        <a:buNone/>
                      </a:pPr>
                      <a:r>
                        <a:rPr lang="en-BD"/>
                        <a:t>47 ohm resistor</a:t>
                      </a:r>
                      <a:endParaRPr/>
                    </a:p>
                  </a:txBody>
                  <a:tcPr marT="91425" marB="91425" marR="91425" marL="91425"/>
                </a:tc>
                <a:tc>
                  <a:txBody>
                    <a:bodyPr/>
                    <a:lstStyle/>
                    <a:p>
                      <a:pPr indent="0" lvl="0" marL="0" rtl="0" algn="l">
                        <a:spcBef>
                          <a:spcPts val="0"/>
                        </a:spcBef>
                        <a:spcAft>
                          <a:spcPts val="0"/>
                        </a:spcAft>
                        <a:buNone/>
                      </a:pPr>
                      <a:r>
                        <a:rPr lang="en-BD"/>
                        <a:t>10 pieces</a:t>
                      </a:r>
                      <a:endParaRPr/>
                    </a:p>
                  </a:txBody>
                  <a:tcPr marT="91425" marB="91425" marR="91425" marL="91425"/>
                </a:tc>
                <a:tc>
                  <a:txBody>
                    <a:bodyPr/>
                    <a:lstStyle/>
                    <a:p>
                      <a:pPr indent="0" lvl="0" marL="0" rtl="0" algn="l">
                        <a:spcBef>
                          <a:spcPts val="0"/>
                        </a:spcBef>
                        <a:spcAft>
                          <a:spcPts val="0"/>
                        </a:spcAft>
                        <a:buNone/>
                      </a:pPr>
                      <a:r>
                        <a:rPr lang="en-BD"/>
                        <a:t>1</a:t>
                      </a:r>
                      <a:endParaRPr/>
                    </a:p>
                  </a:txBody>
                  <a:tcPr marT="91425" marB="91425" marR="91425" marL="91425"/>
                </a:tc>
                <a:tc>
                  <a:txBody>
                    <a:bodyPr/>
                    <a:lstStyle/>
                    <a:p>
                      <a:pPr indent="0" lvl="0" marL="0" rtl="0" algn="l">
                        <a:spcBef>
                          <a:spcPts val="0"/>
                        </a:spcBef>
                        <a:spcAft>
                          <a:spcPts val="0"/>
                        </a:spcAft>
                        <a:buNone/>
                      </a:pPr>
                      <a:r>
                        <a:rPr lang="en-BD"/>
                        <a:t>10</a:t>
                      </a:r>
                      <a:endParaRPr/>
                    </a:p>
                  </a:txBody>
                  <a:tcPr marT="91425" marB="91425" marR="91425" marL="91425"/>
                </a:tc>
              </a:tr>
              <a:tr h="609575">
                <a:tc>
                  <a:txBody>
                    <a:bodyPr/>
                    <a:lstStyle/>
                    <a:p>
                      <a:pPr indent="0" lvl="0" marL="0" rtl="0" algn="l">
                        <a:spcBef>
                          <a:spcPts val="0"/>
                        </a:spcBef>
                        <a:spcAft>
                          <a:spcPts val="0"/>
                        </a:spcAft>
                        <a:buNone/>
                      </a:pPr>
                      <a:r>
                        <a:rPr lang="en-BD"/>
                        <a:t>1k ohm resistor</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BD">
                          <a:solidFill>
                            <a:schemeClr val="dk1"/>
                          </a:solidFill>
                        </a:rPr>
                        <a:t>10 pieces</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BD"/>
                        <a:t>2</a:t>
                      </a:r>
                      <a:endParaRPr/>
                    </a:p>
                  </a:txBody>
                  <a:tcPr marT="91425" marB="91425" marR="91425" marL="91425"/>
                </a:tc>
                <a:tc>
                  <a:txBody>
                    <a:bodyPr/>
                    <a:lstStyle/>
                    <a:p>
                      <a:pPr indent="0" lvl="0" marL="0" rtl="0" algn="l">
                        <a:spcBef>
                          <a:spcPts val="0"/>
                        </a:spcBef>
                        <a:spcAft>
                          <a:spcPts val="0"/>
                        </a:spcAft>
                        <a:buNone/>
                      </a:pPr>
                      <a:r>
                        <a:rPr lang="en-BD"/>
                        <a:t>20</a:t>
                      </a:r>
                      <a:endParaRPr/>
                    </a:p>
                  </a:txBody>
                  <a:tcPr marT="91425" marB="91425" marR="91425" marL="91425"/>
                </a:tc>
              </a:tr>
              <a:tr h="432225">
                <a:tc gridSpan="3">
                  <a:txBody>
                    <a:bodyPr/>
                    <a:lstStyle/>
                    <a:p>
                      <a:pPr indent="0" lvl="0" marL="0" rtl="0" algn="r">
                        <a:spcBef>
                          <a:spcPts val="0"/>
                        </a:spcBef>
                        <a:spcAft>
                          <a:spcPts val="0"/>
                        </a:spcAft>
                        <a:buNone/>
                      </a:pPr>
                      <a:r>
                        <a:rPr lang="en-BD"/>
                        <a:t>Total</a:t>
                      </a:r>
                      <a:endParaRPr/>
                    </a:p>
                  </a:txBody>
                  <a:tcPr marT="91425" marB="91425" marR="91425" marL="91425"/>
                </a:tc>
                <a:tc hMerge="1"/>
                <a:tc hMerge="1"/>
                <a:tc>
                  <a:txBody>
                    <a:bodyPr/>
                    <a:lstStyle/>
                    <a:p>
                      <a:pPr indent="0" lvl="0" marL="0" rtl="0" algn="l">
                        <a:spcBef>
                          <a:spcPts val="0"/>
                        </a:spcBef>
                        <a:spcAft>
                          <a:spcPts val="0"/>
                        </a:spcAft>
                        <a:buNone/>
                      </a:pPr>
                      <a:r>
                        <a:rPr lang="en-BD"/>
                        <a:t>6257</a:t>
                      </a:r>
                      <a:endParaRPr/>
                    </a:p>
                  </a:txBody>
                  <a:tcPr marT="91425" marB="91425" marR="91425" marL="91425"/>
                </a:tc>
              </a:tr>
            </a:tbl>
          </a:graphicData>
        </a:graphic>
      </p:graphicFrame>
      <p:sp>
        <p:nvSpPr>
          <p:cNvPr id="289" name="Google Shape;289;p23"/>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90" name="Google Shape;290;p23"/>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91" name="Google Shape;291;p23"/>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5.3 Practical Considerations of the Design</a:t>
            </a:r>
            <a:endParaRPr/>
          </a:p>
        </p:txBody>
      </p:sp>
      <p:sp>
        <p:nvSpPr>
          <p:cNvPr id="297" name="Google Shape;297;p24"/>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t/>
            </a:r>
            <a:endParaRPr/>
          </a:p>
          <a:p>
            <a:pPr indent="-182880" lvl="0" marL="182880" rtl="0" algn="l">
              <a:lnSpc>
                <a:spcPct val="100000"/>
              </a:lnSpc>
              <a:spcBef>
                <a:spcPts val="900"/>
              </a:spcBef>
              <a:spcAft>
                <a:spcPts val="0"/>
              </a:spcAft>
              <a:buSzPts val="2400"/>
              <a:buChar char="◦"/>
            </a:pPr>
            <a:r>
              <a:rPr lang="en-BD"/>
              <a:t>5.3.1	Considerations to public health and safety</a:t>
            </a:r>
            <a:endParaRPr/>
          </a:p>
          <a:p>
            <a:pPr indent="-182880" lvl="1" marL="457200" rtl="0" algn="l">
              <a:lnSpc>
                <a:spcPct val="100000"/>
              </a:lnSpc>
              <a:spcBef>
                <a:spcPts val="900"/>
              </a:spcBef>
              <a:spcAft>
                <a:spcPts val="0"/>
              </a:spcAft>
              <a:buSzPts val="1800"/>
              <a:buChar char="◦"/>
            </a:pPr>
            <a:r>
              <a:rPr lang="en-BD"/>
              <a:t>We have no element in the design to cause public safety issue</a:t>
            </a:r>
            <a:endParaRPr/>
          </a:p>
          <a:p>
            <a:pPr indent="-182880" lvl="0" marL="182880" rtl="0" algn="l">
              <a:lnSpc>
                <a:spcPct val="100000"/>
              </a:lnSpc>
              <a:spcBef>
                <a:spcPts val="900"/>
              </a:spcBef>
              <a:spcAft>
                <a:spcPts val="0"/>
              </a:spcAft>
              <a:buSzPts val="2400"/>
              <a:buChar char="◦"/>
            </a:pPr>
            <a:r>
              <a:rPr lang="en-BD"/>
              <a:t>5.3.2	Considerations to environment </a:t>
            </a:r>
            <a:endParaRPr/>
          </a:p>
          <a:p>
            <a:pPr indent="-182880" lvl="1" marL="457200" rtl="0" algn="l">
              <a:lnSpc>
                <a:spcPct val="100000"/>
              </a:lnSpc>
              <a:spcBef>
                <a:spcPts val="900"/>
              </a:spcBef>
              <a:spcAft>
                <a:spcPts val="0"/>
              </a:spcAft>
              <a:buSzPts val="1800"/>
              <a:buChar char="◦"/>
            </a:pPr>
            <a:r>
              <a:rPr lang="en-BD"/>
              <a:t>We try to compact our design as far as possible to reduce plastic and carbon footprint</a:t>
            </a:r>
            <a:endParaRPr/>
          </a:p>
          <a:p>
            <a:pPr indent="-182880" lvl="0" marL="182880" rtl="0" algn="l">
              <a:lnSpc>
                <a:spcPct val="100000"/>
              </a:lnSpc>
              <a:spcBef>
                <a:spcPts val="900"/>
              </a:spcBef>
              <a:spcAft>
                <a:spcPts val="0"/>
              </a:spcAft>
              <a:buSzPts val="2400"/>
              <a:buChar char="◦"/>
            </a:pPr>
            <a:r>
              <a:rPr lang="en-BD"/>
              <a:t>5.3.3	Considerations to cultural and societal needs</a:t>
            </a:r>
            <a:endParaRPr/>
          </a:p>
          <a:p>
            <a:pPr indent="-182880" lvl="1" marL="457200" rtl="0" algn="l">
              <a:spcBef>
                <a:spcPts val="900"/>
              </a:spcBef>
              <a:spcAft>
                <a:spcPts val="0"/>
              </a:spcAft>
              <a:buSzPts val="1800"/>
              <a:buChar char="◦"/>
            </a:pPr>
            <a:r>
              <a:rPr lang="en-BD"/>
              <a:t>O</a:t>
            </a:r>
            <a:r>
              <a:rPr lang="en-BD"/>
              <a:t>ur trainer board can be used as an experimental platform for the upcoming </a:t>
            </a:r>
            <a:r>
              <a:rPr lang="en-BD"/>
              <a:t>EEE 416 course, thus more focus can be put on the theory of ISA and embedded system instead of the hardware demonstration. </a:t>
            </a:r>
            <a:endParaRPr/>
          </a:p>
        </p:txBody>
      </p:sp>
      <p:sp>
        <p:nvSpPr>
          <p:cNvPr id="298" name="Google Shape;298;p24"/>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299" name="Google Shape;299;p24"/>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00" name="Google Shape;300;p24"/>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01" name="Google Shape;301;p24"/>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5.4 Assessment of the Impact of the Project </a:t>
            </a:r>
            <a:endParaRPr/>
          </a:p>
        </p:txBody>
      </p:sp>
      <p:sp>
        <p:nvSpPr>
          <p:cNvPr id="307" name="Google Shape;307;p25"/>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900"/>
              </a:spcBef>
              <a:spcAft>
                <a:spcPts val="0"/>
              </a:spcAft>
              <a:buNone/>
            </a:pPr>
            <a:r>
              <a:t/>
            </a:r>
            <a:endParaRPr/>
          </a:p>
          <a:p>
            <a:pPr indent="-182880" lvl="0" marL="182880" rtl="0" algn="l">
              <a:lnSpc>
                <a:spcPct val="100000"/>
              </a:lnSpc>
              <a:spcBef>
                <a:spcPts val="900"/>
              </a:spcBef>
              <a:spcAft>
                <a:spcPts val="0"/>
              </a:spcAft>
              <a:buSzPts val="2400"/>
              <a:buChar char="◦"/>
            </a:pPr>
            <a:r>
              <a:rPr lang="en-BD"/>
              <a:t> Making easier embedded system operations</a:t>
            </a:r>
            <a:endParaRPr/>
          </a:p>
          <a:p>
            <a:pPr indent="-144780" lvl="0" marL="182880" rtl="0" algn="l">
              <a:lnSpc>
                <a:spcPct val="100000"/>
              </a:lnSpc>
              <a:spcBef>
                <a:spcPts val="900"/>
              </a:spcBef>
              <a:spcAft>
                <a:spcPts val="0"/>
              </a:spcAft>
              <a:buSzPts val="1800"/>
              <a:buChar char="◦"/>
            </a:pPr>
            <a:r>
              <a:rPr lang="en-BD"/>
              <a:t> Cost efficient designing example</a:t>
            </a:r>
            <a:endParaRPr/>
          </a:p>
          <a:p>
            <a:pPr indent="-144780" lvl="0" marL="182880" rtl="0" algn="l">
              <a:lnSpc>
                <a:spcPct val="100000"/>
              </a:lnSpc>
              <a:spcBef>
                <a:spcPts val="900"/>
              </a:spcBef>
              <a:spcAft>
                <a:spcPts val="0"/>
              </a:spcAft>
              <a:buSzPts val="1800"/>
              <a:buChar char="◦"/>
            </a:pPr>
            <a:r>
              <a:rPr lang="en-BD"/>
              <a:t> Easier interfacing with arm architecture-based processor</a:t>
            </a:r>
            <a:endParaRPr/>
          </a:p>
        </p:txBody>
      </p:sp>
      <p:sp>
        <p:nvSpPr>
          <p:cNvPr id="308" name="Google Shape;308;p25"/>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09" name="Google Shape;309;p25"/>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10" name="Google Shape;310;p25"/>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11" name="Google Shape;311;p25"/>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5.5 Evaluation of the Sustainability </a:t>
            </a:r>
            <a:endParaRPr/>
          </a:p>
        </p:txBody>
      </p:sp>
      <p:sp>
        <p:nvSpPr>
          <p:cNvPr id="317" name="Google Shape;317;p26"/>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182880" lvl="0" marL="182880" rtl="0" algn="just">
              <a:lnSpc>
                <a:spcPct val="100000"/>
              </a:lnSpc>
              <a:spcBef>
                <a:spcPts val="900"/>
              </a:spcBef>
              <a:spcAft>
                <a:spcPts val="0"/>
              </a:spcAft>
              <a:buSzPts val="2400"/>
              <a:buChar char="◦"/>
            </a:pPr>
            <a:r>
              <a:rPr lang="en-BD"/>
              <a:t>Nucleo stm32f446re board is a pretty solid board which can even    sustain under unwanted short-circuit condition.</a:t>
            </a:r>
            <a:endParaRPr/>
          </a:p>
          <a:p>
            <a:pPr indent="-144780" lvl="0" marL="182880" rtl="0" algn="just">
              <a:lnSpc>
                <a:spcPct val="100000"/>
              </a:lnSpc>
              <a:spcBef>
                <a:spcPts val="900"/>
              </a:spcBef>
              <a:spcAft>
                <a:spcPts val="0"/>
              </a:spcAft>
              <a:buSzPts val="1800"/>
              <a:buChar char="◦"/>
            </a:pPr>
            <a:r>
              <a:rPr lang="en-BD"/>
              <a:t>All the components on the pcb board were mounted through female/male headers.So, the components are easily removable and can be easily changed/swapped/removed easily if needed.</a:t>
            </a:r>
            <a:endParaRPr/>
          </a:p>
          <a:p>
            <a:pPr indent="0" lvl="0" marL="182880" rtl="0" algn="just">
              <a:lnSpc>
                <a:spcPct val="100000"/>
              </a:lnSpc>
              <a:spcBef>
                <a:spcPts val="900"/>
              </a:spcBef>
              <a:spcAft>
                <a:spcPts val="0"/>
              </a:spcAft>
              <a:buNone/>
            </a:pPr>
            <a:r>
              <a:t/>
            </a:r>
            <a:endParaRPr/>
          </a:p>
          <a:p>
            <a:pPr indent="-30479" lvl="0" marL="182880" rtl="0" algn="l">
              <a:lnSpc>
                <a:spcPct val="100000"/>
              </a:lnSpc>
              <a:spcBef>
                <a:spcPts val="900"/>
              </a:spcBef>
              <a:spcAft>
                <a:spcPts val="0"/>
              </a:spcAft>
              <a:buSzPts val="2400"/>
              <a:buNone/>
            </a:pPr>
            <a:r>
              <a:t/>
            </a:r>
            <a:endParaRPr/>
          </a:p>
        </p:txBody>
      </p:sp>
      <p:sp>
        <p:nvSpPr>
          <p:cNvPr id="318" name="Google Shape;318;p26"/>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19" name="Google Shape;319;p26"/>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20" name="Google Shape;320;p26"/>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21" name="Google Shape;321;p26"/>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1706007</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9"/>
          <p:cNvSpPr txBox="1"/>
          <p:nvPr>
            <p:ph idx="12" type="sldNum"/>
          </p:nvPr>
        </p:nvSpPr>
        <p:spPr>
          <a:xfrm>
            <a:off x="8606919" y="5212080"/>
            <a:ext cx="2112000" cy="228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77" name="Google Shape;77;p9"/>
          <p:cNvSpPr txBox="1"/>
          <p:nvPr>
            <p:ph idx="4294967295" type="body"/>
          </p:nvPr>
        </p:nvSpPr>
        <p:spPr>
          <a:xfrm>
            <a:off x="925625" y="2329973"/>
            <a:ext cx="8727300" cy="2882100"/>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SzPts val="2400"/>
              <a:buFont typeface="Century Gothic"/>
              <a:buAutoNum type="arabicPeriod"/>
            </a:pPr>
            <a:r>
              <a:rPr lang="en-BD"/>
              <a:t>Summary</a:t>
            </a:r>
            <a:endParaRPr/>
          </a:p>
          <a:p>
            <a:pPr indent="-457200" lvl="0" marL="457200" rtl="0" algn="l">
              <a:lnSpc>
                <a:spcPct val="100000"/>
              </a:lnSpc>
              <a:spcBef>
                <a:spcPts val="900"/>
              </a:spcBef>
              <a:spcAft>
                <a:spcPts val="0"/>
              </a:spcAft>
              <a:buSzPts val="2400"/>
              <a:buFont typeface="Century Gothic"/>
              <a:buAutoNum type="arabicPeriod"/>
            </a:pPr>
            <a:r>
              <a:rPr lang="en-BD"/>
              <a:t>Introduction</a:t>
            </a:r>
            <a:endParaRPr/>
          </a:p>
          <a:p>
            <a:pPr indent="-457200" lvl="0" marL="457200" rtl="0" algn="l">
              <a:lnSpc>
                <a:spcPct val="100000"/>
              </a:lnSpc>
              <a:spcBef>
                <a:spcPts val="900"/>
              </a:spcBef>
              <a:spcAft>
                <a:spcPts val="0"/>
              </a:spcAft>
              <a:buSzPts val="2400"/>
              <a:buFont typeface="Century Gothic"/>
              <a:buAutoNum type="arabicPeriod"/>
            </a:pPr>
            <a:r>
              <a:rPr lang="en-BD"/>
              <a:t>Design (Schematic and PCB)</a:t>
            </a:r>
            <a:endParaRPr/>
          </a:p>
          <a:p>
            <a:pPr indent="-457200" lvl="0" marL="457200" rtl="0" algn="l">
              <a:lnSpc>
                <a:spcPct val="100000"/>
              </a:lnSpc>
              <a:spcBef>
                <a:spcPts val="900"/>
              </a:spcBef>
              <a:spcAft>
                <a:spcPts val="0"/>
              </a:spcAft>
              <a:buSzPts val="2400"/>
              <a:buFont typeface="Century Gothic"/>
              <a:buAutoNum type="arabicPeriod"/>
            </a:pPr>
            <a:r>
              <a:rPr lang="en-BD"/>
              <a:t>Implementation (Demo) </a:t>
            </a:r>
            <a:endParaRPr/>
          </a:p>
          <a:p>
            <a:pPr indent="-457200" lvl="0" marL="457200" rtl="0" algn="l">
              <a:lnSpc>
                <a:spcPct val="100000"/>
              </a:lnSpc>
              <a:spcBef>
                <a:spcPts val="900"/>
              </a:spcBef>
              <a:spcAft>
                <a:spcPts val="0"/>
              </a:spcAft>
              <a:buSzPts val="2400"/>
              <a:buFont typeface="Century Gothic"/>
              <a:buAutoNum type="arabicPeriod"/>
            </a:pPr>
            <a:r>
              <a:rPr lang="en-BD"/>
              <a:t>Analysis and Evaluation</a:t>
            </a:r>
            <a:endParaRPr/>
          </a:p>
          <a:p>
            <a:pPr indent="-457200" lvl="0" marL="457200" rtl="0" algn="l">
              <a:lnSpc>
                <a:spcPct val="100000"/>
              </a:lnSpc>
              <a:spcBef>
                <a:spcPts val="900"/>
              </a:spcBef>
              <a:spcAft>
                <a:spcPts val="0"/>
              </a:spcAft>
              <a:buSzPts val="2400"/>
              <a:buFont typeface="Century Gothic"/>
              <a:buAutoNum type="arabicPeriod"/>
            </a:pPr>
            <a:r>
              <a:rPr lang="en-BD"/>
              <a:t>References</a:t>
            </a:r>
            <a:endParaRPr/>
          </a:p>
        </p:txBody>
      </p:sp>
      <p:sp>
        <p:nvSpPr>
          <p:cNvPr id="78" name="Google Shape;78;p9"/>
          <p:cNvSpPr txBox="1"/>
          <p:nvPr>
            <p:ph idx="4294967295" type="title"/>
          </p:nvPr>
        </p:nvSpPr>
        <p:spPr>
          <a:xfrm>
            <a:off x="796700" y="1680989"/>
            <a:ext cx="10058400" cy="72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Outline</a:t>
            </a:r>
            <a:endParaRPr/>
          </a:p>
        </p:txBody>
      </p:sp>
      <p:sp>
        <p:nvSpPr>
          <p:cNvPr id="79" name="Google Shape;79;p9"/>
          <p:cNvSpPr/>
          <p:nvPr/>
        </p:nvSpPr>
        <p:spPr>
          <a:xfrm>
            <a:off x="4744450" y="3798525"/>
            <a:ext cx="813000" cy="51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nvSpPr>
        <p:spPr>
          <a:xfrm>
            <a:off x="5557450" y="3818625"/>
            <a:ext cx="254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BD" sz="1900"/>
              <a:t>Video Demonstration</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6. Reflection on Individual and Team work </a:t>
            </a:r>
            <a:endParaRPr/>
          </a:p>
        </p:txBody>
      </p:sp>
      <p:sp>
        <p:nvSpPr>
          <p:cNvPr id="327" name="Google Shape;327;p27"/>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BD" sz="2800"/>
              <a:t>6.1  Individual Contribution of Each Member</a:t>
            </a:r>
            <a:endParaRPr/>
          </a:p>
          <a:p>
            <a:pPr indent="0" lvl="0" marL="0" rtl="0" algn="l">
              <a:lnSpc>
                <a:spcPct val="100000"/>
              </a:lnSpc>
              <a:spcBef>
                <a:spcPts val="900"/>
              </a:spcBef>
              <a:spcAft>
                <a:spcPts val="0"/>
              </a:spcAft>
              <a:buSzPts val="2800"/>
              <a:buNone/>
            </a:pPr>
            <a:r>
              <a:rPr lang="en-BD" sz="2800"/>
              <a:t>6.2  Mode of TeamWork</a:t>
            </a:r>
            <a:endParaRPr sz="2800"/>
          </a:p>
          <a:p>
            <a:pPr indent="0" lvl="0" marL="0" rtl="0" algn="l">
              <a:lnSpc>
                <a:spcPct val="100000"/>
              </a:lnSpc>
              <a:spcBef>
                <a:spcPts val="900"/>
              </a:spcBef>
              <a:spcAft>
                <a:spcPts val="0"/>
              </a:spcAft>
              <a:buSzPts val="2800"/>
              <a:buNone/>
            </a:pPr>
            <a:r>
              <a:rPr lang="en-BD" sz="2800"/>
              <a:t>6.3  Diversity Statement of Team</a:t>
            </a:r>
            <a:endParaRPr/>
          </a:p>
          <a:p>
            <a:pPr indent="0" lvl="0" marL="0" rtl="0" algn="l">
              <a:lnSpc>
                <a:spcPct val="100000"/>
              </a:lnSpc>
              <a:spcBef>
                <a:spcPts val="900"/>
              </a:spcBef>
              <a:spcAft>
                <a:spcPts val="0"/>
              </a:spcAft>
              <a:buSzPts val="2800"/>
              <a:buNone/>
            </a:pPr>
            <a:r>
              <a:rPr lang="en-BD" sz="2800"/>
              <a:t>6.4  Log Book of Project </a:t>
            </a:r>
            <a:r>
              <a:rPr lang="en-BD" sz="2800"/>
              <a:t>Implementation</a:t>
            </a:r>
            <a:endParaRPr sz="2800"/>
          </a:p>
        </p:txBody>
      </p:sp>
      <p:sp>
        <p:nvSpPr>
          <p:cNvPr id="328" name="Google Shape;328;p27"/>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29" name="Google Shape;329;p27"/>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30" name="Google Shape;330;p27"/>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31" name="Google Shape;331;p27"/>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1019825" y="459714"/>
            <a:ext cx="10058400" cy="729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6.1 Individual Contribution of Members</a:t>
            </a:r>
            <a:endParaRPr/>
          </a:p>
        </p:txBody>
      </p:sp>
      <p:sp>
        <p:nvSpPr>
          <p:cNvPr id="337" name="Google Shape;337;p28"/>
          <p:cNvSpPr txBox="1"/>
          <p:nvPr>
            <p:ph idx="1" type="body"/>
          </p:nvPr>
        </p:nvSpPr>
        <p:spPr>
          <a:xfrm>
            <a:off x="1034025" y="1188725"/>
            <a:ext cx="6648600" cy="4566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t/>
            </a:r>
            <a:endParaRPr sz="2800"/>
          </a:p>
          <a:p>
            <a:pPr indent="-406400" lvl="0" marL="457200" rtl="0" algn="l">
              <a:lnSpc>
                <a:spcPct val="100000"/>
              </a:lnSpc>
              <a:spcBef>
                <a:spcPts val="0"/>
              </a:spcBef>
              <a:spcAft>
                <a:spcPts val="0"/>
              </a:spcAft>
              <a:buSzPts val="2800"/>
              <a:buAutoNum type="arabicPeriod"/>
            </a:pPr>
            <a:r>
              <a:rPr lang="en-BD" sz="2800"/>
              <a:t>Background study</a:t>
            </a:r>
            <a:endParaRPr sz="2800"/>
          </a:p>
          <a:p>
            <a:pPr indent="-406400" lvl="0" marL="457200" rtl="0" algn="l">
              <a:lnSpc>
                <a:spcPct val="100000"/>
              </a:lnSpc>
              <a:spcBef>
                <a:spcPts val="0"/>
              </a:spcBef>
              <a:spcAft>
                <a:spcPts val="0"/>
              </a:spcAft>
              <a:buSzPts val="2800"/>
              <a:buAutoNum type="arabicPeriod"/>
            </a:pPr>
            <a:r>
              <a:rPr lang="en-BD" sz="2800"/>
              <a:t>Hardware prototype testing</a:t>
            </a:r>
            <a:endParaRPr sz="2800"/>
          </a:p>
          <a:p>
            <a:pPr indent="-406400" lvl="0" marL="457200" rtl="0" algn="l">
              <a:lnSpc>
                <a:spcPct val="100000"/>
              </a:lnSpc>
              <a:spcBef>
                <a:spcPts val="0"/>
              </a:spcBef>
              <a:spcAft>
                <a:spcPts val="0"/>
              </a:spcAft>
              <a:buSzPts val="2800"/>
              <a:buAutoNum type="arabicPeriod"/>
            </a:pPr>
            <a:r>
              <a:rPr lang="en-BD" sz="2800"/>
              <a:t>PCB Designing</a:t>
            </a:r>
            <a:endParaRPr sz="2800"/>
          </a:p>
          <a:p>
            <a:pPr indent="-406400" lvl="0" marL="457200" rtl="0" algn="l">
              <a:lnSpc>
                <a:spcPct val="100000"/>
              </a:lnSpc>
              <a:spcBef>
                <a:spcPts val="0"/>
              </a:spcBef>
              <a:spcAft>
                <a:spcPts val="0"/>
              </a:spcAft>
              <a:buSzPts val="2800"/>
              <a:buAutoNum type="arabicPeriod"/>
            </a:pPr>
            <a:r>
              <a:rPr lang="en-BD" sz="2800"/>
              <a:t>Printing, Soldering and Circuit testing</a:t>
            </a:r>
            <a:endParaRPr sz="2800"/>
          </a:p>
          <a:p>
            <a:pPr indent="-406400" lvl="0" marL="457200" rtl="0" algn="l">
              <a:lnSpc>
                <a:spcPct val="100000"/>
              </a:lnSpc>
              <a:spcBef>
                <a:spcPts val="0"/>
              </a:spcBef>
              <a:spcAft>
                <a:spcPts val="0"/>
              </a:spcAft>
              <a:buSzPts val="2800"/>
              <a:buAutoNum type="arabicPeriod"/>
            </a:pPr>
            <a:r>
              <a:rPr lang="en-BD" sz="2800"/>
              <a:t>Purchasing of various components</a:t>
            </a:r>
            <a:endParaRPr sz="2800"/>
          </a:p>
          <a:p>
            <a:pPr indent="-406400" lvl="0" marL="457200" rtl="0" algn="l">
              <a:lnSpc>
                <a:spcPct val="100000"/>
              </a:lnSpc>
              <a:spcBef>
                <a:spcPts val="0"/>
              </a:spcBef>
              <a:spcAft>
                <a:spcPts val="0"/>
              </a:spcAft>
              <a:buSzPts val="2800"/>
              <a:buAutoNum type="arabicPeriod"/>
            </a:pPr>
            <a:r>
              <a:rPr lang="en-BD" sz="2800"/>
              <a:t>Integration of each modules</a:t>
            </a:r>
            <a:endParaRPr sz="2800"/>
          </a:p>
          <a:p>
            <a:pPr indent="-406400" lvl="0" marL="457200" rtl="0" algn="l">
              <a:lnSpc>
                <a:spcPct val="100000"/>
              </a:lnSpc>
              <a:spcBef>
                <a:spcPts val="0"/>
              </a:spcBef>
              <a:spcAft>
                <a:spcPts val="0"/>
              </a:spcAft>
              <a:buSzPts val="2800"/>
              <a:buAutoNum type="arabicPeriod"/>
            </a:pPr>
            <a:r>
              <a:rPr lang="en-BD" sz="2800"/>
              <a:t>Coding</a:t>
            </a:r>
            <a:endParaRPr sz="2800"/>
          </a:p>
          <a:p>
            <a:pPr indent="-406400" lvl="0" marL="457200" rtl="0" algn="l">
              <a:lnSpc>
                <a:spcPct val="100000"/>
              </a:lnSpc>
              <a:spcBef>
                <a:spcPts val="0"/>
              </a:spcBef>
              <a:spcAft>
                <a:spcPts val="0"/>
              </a:spcAft>
              <a:buSzPts val="2800"/>
              <a:buAutoNum type="arabicPeriod"/>
            </a:pPr>
            <a:r>
              <a:rPr lang="en-BD" sz="2800"/>
              <a:t>Debugging and troubleshooting</a:t>
            </a:r>
            <a:endParaRPr sz="2800"/>
          </a:p>
          <a:p>
            <a:pPr indent="-406400" lvl="0" marL="457200" rtl="0" algn="l">
              <a:lnSpc>
                <a:spcPct val="100000"/>
              </a:lnSpc>
              <a:spcBef>
                <a:spcPts val="0"/>
              </a:spcBef>
              <a:spcAft>
                <a:spcPts val="0"/>
              </a:spcAft>
              <a:buSzPts val="2800"/>
              <a:buAutoNum type="arabicPeriod"/>
            </a:pPr>
            <a:r>
              <a:rPr lang="en-BD" sz="2800"/>
              <a:t>Final Demonstration </a:t>
            </a:r>
            <a:endParaRPr sz="2800"/>
          </a:p>
        </p:txBody>
      </p:sp>
      <p:sp>
        <p:nvSpPr>
          <p:cNvPr id="338" name="Google Shape;338;p28"/>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39" name="Google Shape;339;p28"/>
          <p:cNvSpPr/>
          <p:nvPr/>
        </p:nvSpPr>
        <p:spPr>
          <a:xfrm>
            <a:off x="7682625" y="1749750"/>
            <a:ext cx="1303500" cy="3992700"/>
          </a:xfrm>
          <a:prstGeom prst="righ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txBox="1"/>
          <p:nvPr/>
        </p:nvSpPr>
        <p:spPr>
          <a:xfrm>
            <a:off x="9136175" y="2959275"/>
            <a:ext cx="24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1" name="Google Shape;341;p28"/>
          <p:cNvSpPr txBox="1"/>
          <p:nvPr/>
        </p:nvSpPr>
        <p:spPr>
          <a:xfrm>
            <a:off x="9144750" y="2395600"/>
            <a:ext cx="2841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BD" sz="1600"/>
              <a:t>Equal contribution from each member</a:t>
            </a:r>
            <a:endParaRPr sz="1600"/>
          </a:p>
          <a:p>
            <a:pPr indent="0" lvl="0" marL="0" rtl="0" algn="l">
              <a:spcBef>
                <a:spcPts val="0"/>
              </a:spcBef>
              <a:spcAft>
                <a:spcPts val="0"/>
              </a:spcAft>
              <a:buNone/>
            </a:pPr>
            <a:r>
              <a:rPr lang="en-BD" sz="1600"/>
              <a:t>1706001</a:t>
            </a:r>
            <a:endParaRPr sz="1600"/>
          </a:p>
          <a:p>
            <a:pPr indent="0" lvl="0" marL="0" rtl="0" algn="l">
              <a:spcBef>
                <a:spcPts val="0"/>
              </a:spcBef>
              <a:spcAft>
                <a:spcPts val="0"/>
              </a:spcAft>
              <a:buNone/>
            </a:pPr>
            <a:r>
              <a:rPr lang="en-BD" sz="1600"/>
              <a:t>1706007</a:t>
            </a:r>
            <a:endParaRPr sz="1600"/>
          </a:p>
          <a:p>
            <a:pPr indent="0" lvl="0" marL="0" rtl="0" algn="l">
              <a:spcBef>
                <a:spcPts val="0"/>
              </a:spcBef>
              <a:spcAft>
                <a:spcPts val="0"/>
              </a:spcAft>
              <a:buNone/>
            </a:pPr>
            <a:r>
              <a:rPr lang="en-BD" sz="1600"/>
              <a:t>1706009</a:t>
            </a:r>
            <a:endParaRPr sz="1600"/>
          </a:p>
          <a:p>
            <a:pPr indent="0" lvl="0" marL="0" rtl="0" algn="l">
              <a:spcBef>
                <a:spcPts val="0"/>
              </a:spcBef>
              <a:spcAft>
                <a:spcPts val="0"/>
              </a:spcAft>
              <a:buNone/>
            </a:pPr>
            <a:r>
              <a:rPr lang="en-BD" sz="1600"/>
              <a:t>1706022</a:t>
            </a:r>
            <a:endParaRPr sz="1600"/>
          </a:p>
        </p:txBody>
      </p:sp>
      <p:pic>
        <p:nvPicPr>
          <p:cNvPr id="342" name="Google Shape;342;p28"/>
          <p:cNvPicPr preferRelativeResize="0"/>
          <p:nvPr/>
        </p:nvPicPr>
        <p:blipFill rotWithShape="1">
          <a:blip r:embed="rId3">
            <a:alphaModFix/>
          </a:blip>
          <a:srcRect b="0" l="0" r="0" t="15211"/>
          <a:stretch/>
        </p:blipFill>
        <p:spPr>
          <a:xfrm>
            <a:off x="9174225" y="4057888"/>
            <a:ext cx="2378200" cy="1924575"/>
          </a:xfrm>
          <a:prstGeom prst="rect">
            <a:avLst/>
          </a:prstGeom>
          <a:noFill/>
          <a:ln>
            <a:noFill/>
          </a:ln>
        </p:spPr>
      </p:pic>
      <p:sp>
        <p:nvSpPr>
          <p:cNvPr id="343" name="Google Shape;343;p28"/>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44" name="Google Shape;344;p28"/>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45" name="Google Shape;345;p28"/>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6.2 Mode of TeamWork and Diversity</a:t>
            </a:r>
            <a:endParaRPr/>
          </a:p>
        </p:txBody>
      </p:sp>
      <p:sp>
        <p:nvSpPr>
          <p:cNvPr id="351" name="Google Shape;351;p29"/>
          <p:cNvSpPr txBox="1"/>
          <p:nvPr>
            <p:ph idx="1" type="body"/>
          </p:nvPr>
        </p:nvSpPr>
        <p:spPr>
          <a:xfrm>
            <a:off x="1066800" y="1085730"/>
            <a:ext cx="10058400" cy="13548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900"/>
              </a:spcBef>
              <a:spcAft>
                <a:spcPts val="0"/>
              </a:spcAft>
              <a:buSzPct val="100000"/>
              <a:buNone/>
            </a:pPr>
            <a:r>
              <a:rPr lang="en-BD" sz="2800"/>
              <a:t>Diversity : From different major</a:t>
            </a:r>
            <a:endParaRPr sz="2800"/>
          </a:p>
          <a:p>
            <a:pPr indent="0" lvl="0" marL="0" rtl="0" algn="l">
              <a:lnSpc>
                <a:spcPct val="100000"/>
              </a:lnSpc>
              <a:spcBef>
                <a:spcPts val="900"/>
              </a:spcBef>
              <a:spcAft>
                <a:spcPts val="0"/>
              </a:spcAft>
              <a:buSzPct val="100000"/>
              <a:buNone/>
            </a:pPr>
            <a:r>
              <a:rPr lang="en-BD" sz="2800"/>
              <a:t>Pre Planning</a:t>
            </a:r>
            <a:r>
              <a:rPr lang="en-BD" sz="2800"/>
              <a:t> and organization, p</a:t>
            </a:r>
            <a:r>
              <a:rPr lang="en-BD" sz="2800"/>
              <a:t>ushing and supporting each other, brainstorming as a teams</a:t>
            </a:r>
            <a:endParaRPr sz="2800"/>
          </a:p>
          <a:p>
            <a:pPr indent="0" lvl="0" marL="0" rtl="0" algn="l">
              <a:lnSpc>
                <a:spcPct val="100000"/>
              </a:lnSpc>
              <a:spcBef>
                <a:spcPts val="900"/>
              </a:spcBef>
              <a:spcAft>
                <a:spcPts val="0"/>
              </a:spcAft>
              <a:buSzPct val="100000"/>
              <a:buNone/>
            </a:pPr>
            <a:r>
              <a:t/>
            </a:r>
            <a:endParaRPr sz="2800"/>
          </a:p>
          <a:p>
            <a:pPr indent="0" lvl="0" marL="0" rtl="0" algn="l">
              <a:lnSpc>
                <a:spcPct val="100000"/>
              </a:lnSpc>
              <a:spcBef>
                <a:spcPts val="900"/>
              </a:spcBef>
              <a:spcAft>
                <a:spcPts val="0"/>
              </a:spcAft>
              <a:buSzPct val="100000"/>
              <a:buNone/>
            </a:pPr>
            <a:r>
              <a:t/>
            </a:r>
            <a:endParaRPr sz="2800"/>
          </a:p>
        </p:txBody>
      </p:sp>
      <p:sp>
        <p:nvSpPr>
          <p:cNvPr id="352" name="Google Shape;352;p29"/>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353" name="Google Shape;353;p29"/>
          <p:cNvPicPr preferRelativeResize="0"/>
          <p:nvPr/>
        </p:nvPicPr>
        <p:blipFill rotWithShape="1">
          <a:blip r:embed="rId3">
            <a:alphaModFix/>
          </a:blip>
          <a:srcRect b="3797" l="0" r="0" t="3806"/>
          <a:stretch/>
        </p:blipFill>
        <p:spPr>
          <a:xfrm>
            <a:off x="1259875" y="1878750"/>
            <a:ext cx="2031626" cy="2046276"/>
          </a:xfrm>
          <a:prstGeom prst="rect">
            <a:avLst/>
          </a:prstGeom>
          <a:noFill/>
          <a:ln>
            <a:noFill/>
          </a:ln>
        </p:spPr>
      </p:pic>
      <p:sp>
        <p:nvSpPr>
          <p:cNvPr id="354" name="Google Shape;354;p29"/>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55" name="Google Shape;355;p29"/>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56" name="Google Shape;356;p29"/>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
        <p:nvSpPr>
          <p:cNvPr id="357" name="Google Shape;357;p29"/>
          <p:cNvSpPr txBox="1"/>
          <p:nvPr/>
        </p:nvSpPr>
        <p:spPr>
          <a:xfrm>
            <a:off x="1389025" y="3961275"/>
            <a:ext cx="17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BD"/>
              <a:t>           Before</a:t>
            </a:r>
            <a:endParaRPr/>
          </a:p>
        </p:txBody>
      </p:sp>
      <p:sp>
        <p:nvSpPr>
          <p:cNvPr id="358" name="Google Shape;358;p29"/>
          <p:cNvSpPr txBox="1"/>
          <p:nvPr/>
        </p:nvSpPr>
        <p:spPr>
          <a:xfrm>
            <a:off x="3976225" y="3961275"/>
            <a:ext cx="17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BD"/>
              <a:t>           After</a:t>
            </a:r>
            <a:endParaRPr/>
          </a:p>
        </p:txBody>
      </p:sp>
      <p:pic>
        <p:nvPicPr>
          <p:cNvPr id="359" name="Google Shape;359;p29"/>
          <p:cNvPicPr preferRelativeResize="0"/>
          <p:nvPr/>
        </p:nvPicPr>
        <p:blipFill>
          <a:blip r:embed="rId4">
            <a:alphaModFix/>
          </a:blip>
          <a:stretch>
            <a:fillRect/>
          </a:stretch>
        </p:blipFill>
        <p:spPr>
          <a:xfrm>
            <a:off x="3794238" y="1878750"/>
            <a:ext cx="2031625" cy="2082526"/>
          </a:xfrm>
          <a:prstGeom prst="rect">
            <a:avLst/>
          </a:prstGeom>
          <a:noFill/>
          <a:ln>
            <a:noFill/>
          </a:ln>
        </p:spPr>
      </p:pic>
      <p:pic>
        <p:nvPicPr>
          <p:cNvPr id="360" name="Google Shape;360;p29"/>
          <p:cNvPicPr preferRelativeResize="0"/>
          <p:nvPr/>
        </p:nvPicPr>
        <p:blipFill>
          <a:blip r:embed="rId5">
            <a:alphaModFix/>
          </a:blip>
          <a:stretch>
            <a:fillRect/>
          </a:stretch>
        </p:blipFill>
        <p:spPr>
          <a:xfrm>
            <a:off x="6210350" y="1896875"/>
            <a:ext cx="2031624" cy="2046276"/>
          </a:xfrm>
          <a:prstGeom prst="rect">
            <a:avLst/>
          </a:prstGeom>
          <a:noFill/>
          <a:ln>
            <a:noFill/>
          </a:ln>
        </p:spPr>
      </p:pic>
      <p:sp>
        <p:nvSpPr>
          <p:cNvPr id="361" name="Google Shape;361;p29"/>
          <p:cNvSpPr txBox="1"/>
          <p:nvPr/>
        </p:nvSpPr>
        <p:spPr>
          <a:xfrm>
            <a:off x="6008338" y="3961250"/>
            <a:ext cx="25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BD"/>
              <a:t> Frustration of not being successful</a:t>
            </a:r>
            <a:endParaRPr/>
          </a:p>
        </p:txBody>
      </p:sp>
      <p:pic>
        <p:nvPicPr>
          <p:cNvPr id="362" name="Google Shape;362;p29"/>
          <p:cNvPicPr preferRelativeResize="0"/>
          <p:nvPr/>
        </p:nvPicPr>
        <p:blipFill>
          <a:blip r:embed="rId6">
            <a:alphaModFix/>
          </a:blip>
          <a:stretch>
            <a:fillRect/>
          </a:stretch>
        </p:blipFill>
        <p:spPr>
          <a:xfrm>
            <a:off x="8626475" y="1878750"/>
            <a:ext cx="2556849" cy="2082524"/>
          </a:xfrm>
          <a:prstGeom prst="rect">
            <a:avLst/>
          </a:prstGeom>
          <a:noFill/>
          <a:ln>
            <a:noFill/>
          </a:ln>
        </p:spPr>
      </p:pic>
      <p:sp>
        <p:nvSpPr>
          <p:cNvPr id="363" name="Google Shape;363;p29"/>
          <p:cNvSpPr txBox="1"/>
          <p:nvPr/>
        </p:nvSpPr>
        <p:spPr>
          <a:xfrm>
            <a:off x="8626475" y="3961275"/>
            <a:ext cx="25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BD"/>
              <a:t>Happy faces after </a:t>
            </a:r>
            <a:r>
              <a:rPr lang="en-BD"/>
              <a:t>completion</a:t>
            </a:r>
            <a:r>
              <a:rPr lang="en-BD"/>
              <a:t> of the project</a:t>
            </a:r>
            <a:endParaRPr/>
          </a:p>
        </p:txBody>
      </p:sp>
      <p:pic>
        <p:nvPicPr>
          <p:cNvPr id="364" name="Google Shape;364;p29"/>
          <p:cNvPicPr preferRelativeResize="0"/>
          <p:nvPr/>
        </p:nvPicPr>
        <p:blipFill>
          <a:blip r:embed="rId7">
            <a:alphaModFix/>
          </a:blip>
          <a:stretch>
            <a:fillRect/>
          </a:stretch>
        </p:blipFill>
        <p:spPr>
          <a:xfrm>
            <a:off x="3162313" y="4727625"/>
            <a:ext cx="3031776" cy="1613789"/>
          </a:xfrm>
          <a:prstGeom prst="rect">
            <a:avLst/>
          </a:prstGeom>
          <a:noFill/>
          <a:ln>
            <a:noFill/>
          </a:ln>
        </p:spPr>
      </p:pic>
      <p:pic>
        <p:nvPicPr>
          <p:cNvPr id="365" name="Google Shape;365;p29"/>
          <p:cNvPicPr preferRelativeResize="0"/>
          <p:nvPr/>
        </p:nvPicPr>
        <p:blipFill>
          <a:blip r:embed="rId8">
            <a:alphaModFix/>
          </a:blip>
          <a:stretch>
            <a:fillRect/>
          </a:stretch>
        </p:blipFill>
        <p:spPr>
          <a:xfrm>
            <a:off x="6742600" y="4670211"/>
            <a:ext cx="1499376" cy="1728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Arial"/>
              <a:buNone/>
            </a:pPr>
            <a:r>
              <a:rPr lang="en-BD" sz="3600"/>
              <a:t>6.3 Logbook of Project</a:t>
            </a:r>
            <a:endParaRPr/>
          </a:p>
        </p:txBody>
      </p:sp>
      <p:sp>
        <p:nvSpPr>
          <p:cNvPr id="371" name="Google Shape;371;p30"/>
          <p:cNvSpPr txBox="1"/>
          <p:nvPr>
            <p:ph idx="1" type="body"/>
          </p:nvPr>
        </p:nvSpPr>
        <p:spPr>
          <a:xfrm>
            <a:off x="937650" y="1282145"/>
            <a:ext cx="10058400" cy="4541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900"/>
              </a:spcBef>
              <a:spcAft>
                <a:spcPts val="0"/>
              </a:spcAft>
              <a:buSzPts val="2800"/>
              <a:buNone/>
            </a:pPr>
            <a:r>
              <a:rPr lang="en-BD" sz="2800"/>
              <a:t>Working</a:t>
            </a:r>
            <a:r>
              <a:rPr lang="en-BD" sz="2800"/>
              <a:t> plans on different phases of project:</a:t>
            </a:r>
            <a:endParaRPr sz="2800"/>
          </a:p>
          <a:p>
            <a:pPr indent="0" lvl="0" marL="0" rtl="0" algn="l">
              <a:lnSpc>
                <a:spcPct val="100000"/>
              </a:lnSpc>
              <a:spcBef>
                <a:spcPts val="900"/>
              </a:spcBef>
              <a:spcAft>
                <a:spcPts val="0"/>
              </a:spcAft>
              <a:buSzPts val="2800"/>
              <a:buNone/>
            </a:pPr>
            <a:r>
              <a:t/>
            </a:r>
            <a:endParaRPr sz="2800"/>
          </a:p>
          <a:p>
            <a:pPr indent="0" lvl="0" marL="0" rtl="0" algn="l">
              <a:lnSpc>
                <a:spcPct val="100000"/>
              </a:lnSpc>
              <a:spcBef>
                <a:spcPts val="900"/>
              </a:spcBef>
              <a:spcAft>
                <a:spcPts val="0"/>
              </a:spcAft>
              <a:buSzPts val="2800"/>
              <a:buNone/>
            </a:pPr>
            <a:r>
              <a:t/>
            </a:r>
            <a:endParaRPr sz="2800"/>
          </a:p>
        </p:txBody>
      </p:sp>
      <p:sp>
        <p:nvSpPr>
          <p:cNvPr id="372" name="Google Shape;372;p30"/>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373" name="Google Shape;373;p30"/>
          <p:cNvPicPr preferRelativeResize="0"/>
          <p:nvPr/>
        </p:nvPicPr>
        <p:blipFill>
          <a:blip r:embed="rId3">
            <a:alphaModFix/>
          </a:blip>
          <a:stretch>
            <a:fillRect/>
          </a:stretch>
        </p:blipFill>
        <p:spPr>
          <a:xfrm rot="-5400000">
            <a:off x="2024290" y="1267935"/>
            <a:ext cx="3578697" cy="4796976"/>
          </a:xfrm>
          <a:prstGeom prst="rect">
            <a:avLst/>
          </a:prstGeom>
          <a:noFill/>
          <a:ln>
            <a:noFill/>
          </a:ln>
        </p:spPr>
      </p:pic>
      <p:pic>
        <p:nvPicPr>
          <p:cNvPr id="374" name="Google Shape;374;p30"/>
          <p:cNvPicPr preferRelativeResize="0"/>
          <p:nvPr/>
        </p:nvPicPr>
        <p:blipFill>
          <a:blip r:embed="rId4">
            <a:alphaModFix/>
          </a:blip>
          <a:stretch>
            <a:fillRect/>
          </a:stretch>
        </p:blipFill>
        <p:spPr>
          <a:xfrm>
            <a:off x="6660125" y="1877075"/>
            <a:ext cx="3674874" cy="3578702"/>
          </a:xfrm>
          <a:prstGeom prst="rect">
            <a:avLst/>
          </a:prstGeom>
          <a:noFill/>
          <a:ln>
            <a:noFill/>
          </a:ln>
        </p:spPr>
      </p:pic>
      <p:sp>
        <p:nvSpPr>
          <p:cNvPr id="375" name="Google Shape;375;p30"/>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76" name="Google Shape;376;p30"/>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77" name="Google Shape;377;p30"/>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sz="3600"/>
              <a:t>6.4 Difficulties and Future Outlook</a:t>
            </a:r>
            <a:endParaRPr sz="3600"/>
          </a:p>
        </p:txBody>
      </p:sp>
      <p:sp>
        <p:nvSpPr>
          <p:cNvPr id="383" name="Google Shape;383;p31"/>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84" name="Google Shape;384;p31"/>
          <p:cNvSpPr txBox="1"/>
          <p:nvPr/>
        </p:nvSpPr>
        <p:spPr>
          <a:xfrm>
            <a:off x="771575" y="1511975"/>
            <a:ext cx="47595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Difficulties</a:t>
            </a:r>
            <a:endParaRPr b="1" sz="1700"/>
          </a:p>
          <a:p>
            <a:pPr indent="-336550" lvl="0" marL="457200" rtl="0" algn="just">
              <a:spcBef>
                <a:spcPts val="0"/>
              </a:spcBef>
              <a:spcAft>
                <a:spcPts val="0"/>
              </a:spcAft>
              <a:buSzPts val="1700"/>
              <a:buAutoNum type="arabicPeriod"/>
            </a:pPr>
            <a:r>
              <a:rPr lang="en-BD" sz="1700"/>
              <a:t>First ever experience with PCB designing.</a:t>
            </a:r>
            <a:endParaRPr sz="1700"/>
          </a:p>
          <a:p>
            <a:pPr indent="-336550" lvl="0" marL="457200" rtl="0" algn="just">
              <a:spcBef>
                <a:spcPts val="0"/>
              </a:spcBef>
              <a:spcAft>
                <a:spcPts val="0"/>
              </a:spcAft>
              <a:buSzPts val="1700"/>
              <a:buAutoNum type="arabicPeriod"/>
            </a:pPr>
            <a:r>
              <a:rPr lang="en-BD" sz="1700"/>
              <a:t>Pins allocating for different operations was difficult as only </a:t>
            </a:r>
            <a:r>
              <a:rPr lang="en-BD" sz="1700"/>
              <a:t>39 number of pins were available to use.</a:t>
            </a:r>
            <a:endParaRPr sz="1700"/>
          </a:p>
          <a:p>
            <a:pPr indent="-336550" lvl="0" marL="457200" rtl="0" algn="just">
              <a:spcBef>
                <a:spcPts val="0"/>
              </a:spcBef>
              <a:spcAft>
                <a:spcPts val="0"/>
              </a:spcAft>
              <a:buSzPts val="1700"/>
              <a:buAutoNum type="arabicPeriod"/>
            </a:pPr>
            <a:r>
              <a:rPr lang="en-BD" sz="1700"/>
              <a:t>Soldering was quite </a:t>
            </a:r>
            <a:r>
              <a:rPr lang="en-BD" sz="1700"/>
              <a:t>difficult as we have to compact the PCB for cost minimization and a lot of connections needed to be soldered which were just 2.54mm apart from each other.</a:t>
            </a:r>
            <a:endParaRPr sz="1700"/>
          </a:p>
          <a:p>
            <a:pPr indent="-336550" lvl="0" marL="457200" rtl="0" algn="just">
              <a:spcBef>
                <a:spcPts val="0"/>
              </a:spcBef>
              <a:spcAft>
                <a:spcPts val="0"/>
              </a:spcAft>
              <a:buSzPts val="1700"/>
              <a:buAutoNum type="arabicPeriod"/>
            </a:pPr>
            <a:r>
              <a:rPr lang="en-BD" sz="1700"/>
              <a:t>Lack of available resources.</a:t>
            </a:r>
            <a:endParaRPr sz="1700"/>
          </a:p>
          <a:p>
            <a:pPr indent="-336550" lvl="0" marL="457200" rtl="0" algn="just">
              <a:spcBef>
                <a:spcPts val="0"/>
              </a:spcBef>
              <a:spcAft>
                <a:spcPts val="0"/>
              </a:spcAft>
              <a:buSzPts val="1700"/>
              <a:buAutoNum type="arabicPeriod"/>
            </a:pPr>
            <a:r>
              <a:rPr lang="en-BD" sz="1700"/>
              <a:t>Lack of decent commercial organization for fabricating pcb.</a:t>
            </a:r>
            <a:endParaRPr sz="1700"/>
          </a:p>
        </p:txBody>
      </p:sp>
      <p:sp>
        <p:nvSpPr>
          <p:cNvPr id="385" name="Google Shape;385;p31"/>
          <p:cNvSpPr txBox="1"/>
          <p:nvPr/>
        </p:nvSpPr>
        <p:spPr>
          <a:xfrm>
            <a:off x="6656100" y="1296425"/>
            <a:ext cx="44691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b="1" lang="en-BD" sz="1700"/>
              <a:t>Future Outlook:</a:t>
            </a:r>
            <a:endParaRPr b="1" sz="1700"/>
          </a:p>
          <a:p>
            <a:pPr indent="-336550" lvl="0" marL="457200" rtl="0" algn="just">
              <a:spcBef>
                <a:spcPts val="0"/>
              </a:spcBef>
              <a:spcAft>
                <a:spcPts val="0"/>
              </a:spcAft>
              <a:buSzPts val="1700"/>
              <a:buAutoNum type="arabicPeriod"/>
            </a:pPr>
            <a:r>
              <a:rPr lang="en-BD" sz="1700"/>
              <a:t>As 8-pin dip switch,external push button and an additional breadboard were provided, more customization are possible.</a:t>
            </a:r>
            <a:endParaRPr sz="1700"/>
          </a:p>
          <a:p>
            <a:pPr indent="-336550" lvl="0" marL="457200" rtl="0" algn="just">
              <a:spcBef>
                <a:spcPts val="0"/>
              </a:spcBef>
              <a:spcAft>
                <a:spcPts val="0"/>
              </a:spcAft>
              <a:buSzPts val="1700"/>
              <a:buAutoNum type="arabicPeriod"/>
            </a:pPr>
            <a:r>
              <a:rPr lang="en-BD" sz="1700"/>
              <a:t>Additional esp32 can be used to add wireless operations and control the </a:t>
            </a:r>
            <a:r>
              <a:rPr lang="en-BD" sz="1700"/>
              <a:t>board</a:t>
            </a:r>
            <a:r>
              <a:rPr lang="en-BD" sz="1700"/>
              <a:t> externally.</a:t>
            </a:r>
            <a:endParaRPr sz="1700"/>
          </a:p>
          <a:p>
            <a:pPr indent="-336550" lvl="0" marL="457200" rtl="0" algn="just">
              <a:spcBef>
                <a:spcPts val="0"/>
              </a:spcBef>
              <a:spcAft>
                <a:spcPts val="0"/>
              </a:spcAft>
              <a:buSzPts val="1700"/>
              <a:buAutoNum type="arabicPeriod"/>
            </a:pPr>
            <a:r>
              <a:rPr lang="en-BD" sz="1700"/>
              <a:t>more and more led matrix can be added to make bigger displays for </a:t>
            </a:r>
            <a:r>
              <a:rPr lang="en-BD" sz="1700"/>
              <a:t>multiple</a:t>
            </a:r>
            <a:r>
              <a:rPr lang="en-BD" sz="1700"/>
              <a:t> operations such as live watch and etc.</a:t>
            </a:r>
            <a:endParaRPr sz="1700"/>
          </a:p>
          <a:p>
            <a:pPr indent="-336550" lvl="0" marL="457200" rtl="0" algn="just">
              <a:spcBef>
                <a:spcPts val="0"/>
              </a:spcBef>
              <a:spcAft>
                <a:spcPts val="0"/>
              </a:spcAft>
              <a:buSzPts val="1700"/>
              <a:buAutoNum type="arabicPeriod"/>
            </a:pPr>
            <a:r>
              <a:rPr lang="en-BD" sz="1700"/>
              <a:t>If provided with enough technological support, more smarter and compact printed circuit board (pcb) can be </a:t>
            </a:r>
            <a:r>
              <a:rPr lang="en-BD" sz="1700"/>
              <a:t>designed</a:t>
            </a:r>
            <a:r>
              <a:rPr lang="en-BD" sz="1700"/>
              <a:t>.</a:t>
            </a:r>
            <a:endParaRPr sz="1700"/>
          </a:p>
          <a:p>
            <a:pPr indent="0" lvl="0" marL="0" rtl="0" algn="l">
              <a:spcBef>
                <a:spcPts val="0"/>
              </a:spcBef>
              <a:spcAft>
                <a:spcPts val="0"/>
              </a:spcAft>
              <a:buNone/>
            </a:pPr>
            <a:r>
              <a:t/>
            </a:r>
            <a:endParaRPr sz="1700"/>
          </a:p>
        </p:txBody>
      </p:sp>
      <p:sp>
        <p:nvSpPr>
          <p:cNvPr id="386" name="Google Shape;386;p31"/>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87" name="Google Shape;387;p31"/>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88" name="Google Shape;388;p31"/>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2"/>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7. References</a:t>
            </a:r>
            <a:endParaRPr/>
          </a:p>
        </p:txBody>
      </p:sp>
      <p:sp>
        <p:nvSpPr>
          <p:cNvPr id="394" name="Google Shape;394;p32"/>
          <p:cNvSpPr txBox="1"/>
          <p:nvPr>
            <p:ph idx="1" type="body"/>
          </p:nvPr>
        </p:nvSpPr>
        <p:spPr>
          <a:xfrm>
            <a:off x="1066800" y="1493525"/>
            <a:ext cx="10058400" cy="2201400"/>
          </a:xfrm>
          <a:prstGeom prst="rect">
            <a:avLst/>
          </a:prstGeom>
          <a:solidFill>
            <a:schemeClr val="lt1"/>
          </a:solid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accent2"/>
              </a:buClr>
              <a:buSzPts val="2400"/>
              <a:buFont typeface="Times New Roman"/>
              <a:buChar char="◦"/>
            </a:pPr>
            <a:r>
              <a:rPr lang="en-BD" u="sng">
                <a:solidFill>
                  <a:schemeClr val="accent2"/>
                </a:solidFill>
                <a:latin typeface="Times New Roman"/>
                <a:ea typeface="Times New Roman"/>
                <a:cs typeface="Times New Roman"/>
                <a:sym typeface="Times New Roman"/>
                <a:hlinkClick r:id="rId3">
                  <a:extLst>
                    <a:ext uri="{A12FA001-AC4F-418D-AE19-62706E023703}">
                      <ahyp:hlinkClr val="tx"/>
                    </a:ext>
                  </a:extLst>
                </a:hlinkClick>
              </a:rPr>
              <a:t>Details intuition of STM32F446 Microcontroller</a:t>
            </a:r>
            <a:endParaRPr>
              <a:solidFill>
                <a:schemeClr val="accent2"/>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accent2"/>
              </a:buClr>
              <a:buSzPts val="2400"/>
              <a:buFont typeface="Times New Roman"/>
              <a:buChar char="◦"/>
            </a:pPr>
            <a:r>
              <a:rPr lang="en-BD" u="sng">
                <a:solidFill>
                  <a:schemeClr val="accent2"/>
                </a:solidFill>
                <a:latin typeface="Times New Roman"/>
                <a:ea typeface="Times New Roman"/>
                <a:cs typeface="Times New Roman"/>
                <a:sym typeface="Times New Roman"/>
                <a:hlinkClick r:id="rId4">
                  <a:extLst>
                    <a:ext uri="{A12FA001-AC4F-418D-AE19-62706E023703}">
                      <ahyp:hlinkClr val="tx"/>
                    </a:ext>
                  </a:extLst>
                </a:hlinkClick>
              </a:rPr>
              <a:t>Youtube videos containing basic theoretical knowledge of STM32F446 Microcontroller</a:t>
            </a:r>
            <a:endParaRPr>
              <a:solidFill>
                <a:schemeClr val="accent2"/>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accent2"/>
              </a:buClr>
              <a:buSzPts val="2400"/>
              <a:buFont typeface="Times New Roman"/>
              <a:buChar char="◦"/>
            </a:pPr>
            <a:r>
              <a:rPr lang="en-BD" u="sng">
                <a:solidFill>
                  <a:schemeClr val="accent2"/>
                </a:solidFill>
                <a:latin typeface="Times New Roman"/>
                <a:ea typeface="Times New Roman"/>
                <a:cs typeface="Times New Roman"/>
                <a:sym typeface="Times New Roman"/>
                <a:hlinkClick r:id="rId5">
                  <a:extLst>
                    <a:ext uri="{A12FA001-AC4F-418D-AE19-62706E023703}">
                      <ahyp:hlinkClr val="tx"/>
                    </a:ext>
                  </a:extLst>
                </a:hlinkClick>
              </a:rPr>
              <a:t>Details view &amp; intuition of GPIO pins</a:t>
            </a:r>
            <a:endParaRPr>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accent2"/>
              </a:buClr>
              <a:buSzPts val="2400"/>
              <a:buFont typeface="Times New Roman"/>
              <a:buChar char="◦"/>
            </a:pPr>
            <a:r>
              <a:rPr lang="en-BD" u="sng">
                <a:solidFill>
                  <a:schemeClr val="accent2"/>
                </a:solidFill>
                <a:highlight>
                  <a:schemeClr val="lt1"/>
                </a:highlight>
                <a:latin typeface="Times New Roman"/>
                <a:ea typeface="Times New Roman"/>
                <a:cs typeface="Times New Roman"/>
                <a:sym typeface="Times New Roman"/>
                <a:hlinkClick r:id="rId6">
                  <a:extLst>
                    <a:ext uri="{A12FA001-AC4F-418D-AE19-62706E023703}">
                      <ahyp:hlinkClr val="tx"/>
                    </a:ext>
                  </a:extLst>
                </a:hlinkClick>
              </a:rPr>
              <a:t>Proteus Tutorial : Getting Started with Proteus PCB Design (Version 8.6)</a:t>
            </a:r>
            <a:endParaRPr>
              <a:solidFill>
                <a:schemeClr val="accent2"/>
              </a:solidFill>
              <a:highlight>
                <a:schemeClr val="lt1"/>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100">
              <a:latin typeface="Times New Roman"/>
              <a:ea typeface="Times New Roman"/>
              <a:cs typeface="Times New Roman"/>
              <a:sym typeface="Times New Roman"/>
            </a:endParaRPr>
          </a:p>
        </p:txBody>
      </p:sp>
      <p:sp>
        <p:nvSpPr>
          <p:cNvPr id="395" name="Google Shape;395;p32"/>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396" name="Google Shape;396;p32"/>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397" name="Google Shape;397;p32"/>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398" name="Google Shape;398;p32"/>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3"/>
          <p:cNvSpPr txBox="1"/>
          <p:nvPr>
            <p:ph idx="12" type="sldNum"/>
          </p:nvPr>
        </p:nvSpPr>
        <p:spPr>
          <a:xfrm>
            <a:off x="11410950" y="6501638"/>
            <a:ext cx="522000" cy="308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404" name="Google Shape;404;p33"/>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405" name="Google Shape;405;p33"/>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406" name="Google Shape;406;p33"/>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1706001</a:t>
            </a:r>
            <a:endParaRPr i="1" sz="1800">
              <a:solidFill>
                <a:srgbClr val="FFFF00"/>
              </a:solidFill>
              <a:latin typeface="Arial Narrow"/>
              <a:ea typeface="Arial Narrow"/>
              <a:cs typeface="Arial Narrow"/>
              <a:sym typeface="Arial Narrow"/>
            </a:endParaRPr>
          </a:p>
        </p:txBody>
      </p:sp>
      <p:pic>
        <p:nvPicPr>
          <p:cNvPr id="407" name="Google Shape;407;p33"/>
          <p:cNvPicPr preferRelativeResize="0"/>
          <p:nvPr/>
        </p:nvPicPr>
        <p:blipFill>
          <a:blip r:embed="rId3">
            <a:alphaModFix/>
          </a:blip>
          <a:stretch>
            <a:fillRect/>
          </a:stretch>
        </p:blipFill>
        <p:spPr>
          <a:xfrm>
            <a:off x="1387525" y="2511000"/>
            <a:ext cx="6193050" cy="6193050"/>
          </a:xfrm>
          <a:prstGeom prst="rect">
            <a:avLst/>
          </a:prstGeom>
          <a:noFill/>
          <a:ln>
            <a:noFill/>
          </a:ln>
        </p:spPr>
      </p:pic>
      <p:pic>
        <p:nvPicPr>
          <p:cNvPr descr="Text Box" id="408" name="Google Shape;408;p33"/>
          <p:cNvPicPr preferRelativeResize="0"/>
          <p:nvPr/>
        </p:nvPicPr>
        <p:blipFill>
          <a:blip r:embed="rId4">
            <a:alphaModFix/>
          </a:blip>
          <a:stretch>
            <a:fillRect/>
          </a:stretch>
        </p:blipFill>
        <p:spPr>
          <a:xfrm>
            <a:off x="152400" y="152400"/>
            <a:ext cx="10919000" cy="2959525"/>
          </a:xfrm>
          <a:prstGeom prst="rect">
            <a:avLst/>
          </a:prstGeom>
          <a:noFill/>
          <a:ln>
            <a:noFill/>
          </a:ln>
        </p:spPr>
      </p:pic>
      <p:sp>
        <p:nvSpPr>
          <p:cNvPr id="409" name="Google Shape;409;p33"/>
          <p:cNvSpPr txBox="1"/>
          <p:nvPr/>
        </p:nvSpPr>
        <p:spPr>
          <a:xfrm>
            <a:off x="1843675" y="1349813"/>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Mrinmoy Kundu</a:t>
            </a:r>
            <a:endParaRPr b="1" sz="1700"/>
          </a:p>
        </p:txBody>
      </p:sp>
      <p:sp>
        <p:nvSpPr>
          <p:cNvPr id="410" name="Google Shape;410;p33"/>
          <p:cNvSpPr txBox="1"/>
          <p:nvPr/>
        </p:nvSpPr>
        <p:spPr>
          <a:xfrm>
            <a:off x="1843675" y="1666613"/>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1706001</a:t>
            </a:r>
            <a:endParaRPr b="1" sz="1700"/>
          </a:p>
        </p:txBody>
      </p:sp>
      <p:sp>
        <p:nvSpPr>
          <p:cNvPr id="411" name="Google Shape;411;p33"/>
          <p:cNvSpPr txBox="1"/>
          <p:nvPr/>
        </p:nvSpPr>
        <p:spPr>
          <a:xfrm>
            <a:off x="1843675" y="2113025"/>
            <a:ext cx="2853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BD" sz="1700"/>
              <a:t>Md. Rafiqul Islam Rafi</a:t>
            </a:r>
            <a:endParaRPr b="1" sz="1700"/>
          </a:p>
          <a:p>
            <a:pPr indent="0" lvl="0" marL="0" rtl="0" algn="l">
              <a:spcBef>
                <a:spcPts val="0"/>
              </a:spcBef>
              <a:spcAft>
                <a:spcPts val="0"/>
              </a:spcAft>
              <a:buClr>
                <a:schemeClr val="dk1"/>
              </a:buClr>
              <a:buSzPts val="1100"/>
              <a:buFont typeface="Arial"/>
              <a:buNone/>
            </a:pPr>
            <a:r>
              <a:t/>
            </a:r>
            <a:endParaRPr b="1" sz="1700"/>
          </a:p>
          <a:p>
            <a:pPr indent="0" lvl="0" marL="0" rtl="0" algn="l">
              <a:spcBef>
                <a:spcPts val="0"/>
              </a:spcBef>
              <a:spcAft>
                <a:spcPts val="0"/>
              </a:spcAft>
              <a:buNone/>
            </a:pPr>
            <a:r>
              <a:t/>
            </a:r>
            <a:endParaRPr b="1" sz="1700"/>
          </a:p>
        </p:txBody>
      </p:sp>
      <p:sp>
        <p:nvSpPr>
          <p:cNvPr id="412" name="Google Shape;412;p33"/>
          <p:cNvSpPr txBox="1"/>
          <p:nvPr/>
        </p:nvSpPr>
        <p:spPr>
          <a:xfrm>
            <a:off x="1843675" y="2452888"/>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1706007</a:t>
            </a:r>
            <a:endParaRPr b="1" sz="1700"/>
          </a:p>
        </p:txBody>
      </p:sp>
      <p:sp>
        <p:nvSpPr>
          <p:cNvPr id="413" name="Google Shape;413;p33"/>
          <p:cNvSpPr txBox="1"/>
          <p:nvPr/>
        </p:nvSpPr>
        <p:spPr>
          <a:xfrm>
            <a:off x="7063975" y="1349825"/>
            <a:ext cx="3481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BD" sz="1700"/>
              <a:t>Jahid Hasan Tushar</a:t>
            </a:r>
            <a:endParaRPr b="1" sz="1700"/>
          </a:p>
          <a:p>
            <a:pPr indent="0" lvl="0" marL="0" rtl="0" algn="l">
              <a:spcBef>
                <a:spcPts val="0"/>
              </a:spcBef>
              <a:spcAft>
                <a:spcPts val="0"/>
              </a:spcAft>
              <a:buClr>
                <a:schemeClr val="dk1"/>
              </a:buClr>
              <a:buSzPts val="1100"/>
              <a:buFont typeface="Arial"/>
              <a:buNone/>
            </a:pPr>
            <a:r>
              <a:t/>
            </a:r>
            <a:endParaRPr b="1" sz="1700"/>
          </a:p>
          <a:p>
            <a:pPr indent="0" lvl="0" marL="0" rtl="0" algn="l">
              <a:spcBef>
                <a:spcPts val="0"/>
              </a:spcBef>
              <a:spcAft>
                <a:spcPts val="0"/>
              </a:spcAft>
              <a:buNone/>
            </a:pPr>
            <a:r>
              <a:t/>
            </a:r>
            <a:endParaRPr b="1" sz="1700"/>
          </a:p>
        </p:txBody>
      </p:sp>
      <p:sp>
        <p:nvSpPr>
          <p:cNvPr id="414" name="Google Shape;414;p33"/>
          <p:cNvSpPr txBox="1"/>
          <p:nvPr/>
        </p:nvSpPr>
        <p:spPr>
          <a:xfrm>
            <a:off x="7134425" y="1666613"/>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1706009</a:t>
            </a:r>
            <a:endParaRPr b="1" sz="1700"/>
          </a:p>
        </p:txBody>
      </p:sp>
      <p:sp>
        <p:nvSpPr>
          <p:cNvPr id="415" name="Google Shape;415;p33"/>
          <p:cNvSpPr txBox="1"/>
          <p:nvPr/>
        </p:nvSpPr>
        <p:spPr>
          <a:xfrm>
            <a:off x="7134425" y="2064588"/>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Voktho Das</a:t>
            </a:r>
            <a:endParaRPr b="1" sz="1700"/>
          </a:p>
        </p:txBody>
      </p:sp>
      <p:sp>
        <p:nvSpPr>
          <p:cNvPr id="416" name="Google Shape;416;p33"/>
          <p:cNvSpPr txBox="1"/>
          <p:nvPr/>
        </p:nvSpPr>
        <p:spPr>
          <a:xfrm>
            <a:off x="7134425" y="2452888"/>
            <a:ext cx="239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700"/>
              <a:t>1706022</a:t>
            </a:r>
            <a:endParaRPr b="1"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0"/>
          <p:cNvSpPr txBox="1"/>
          <p:nvPr>
            <p:ph type="title"/>
          </p:nvPr>
        </p:nvSpPr>
        <p:spPr>
          <a:xfrm>
            <a:off x="266100" y="147800"/>
            <a:ext cx="10859100" cy="927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BD"/>
              <a:t>1. </a:t>
            </a:r>
            <a:r>
              <a:rPr lang="en-BD"/>
              <a:t>Summary</a:t>
            </a:r>
            <a:endParaRPr/>
          </a:p>
        </p:txBody>
      </p:sp>
      <p:sp>
        <p:nvSpPr>
          <p:cNvPr id="87" name="Google Shape;87;p10"/>
          <p:cNvSpPr txBox="1"/>
          <p:nvPr>
            <p:ph idx="1" type="body"/>
          </p:nvPr>
        </p:nvSpPr>
        <p:spPr>
          <a:xfrm>
            <a:off x="266050" y="990275"/>
            <a:ext cx="10859100" cy="53061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BD"/>
              <a:t>Driving towards destination</a:t>
            </a:r>
            <a:endParaRPr/>
          </a:p>
        </p:txBody>
      </p:sp>
      <p:sp>
        <p:nvSpPr>
          <p:cNvPr id="88" name="Google Shape;88;p10"/>
          <p:cNvSpPr txBox="1"/>
          <p:nvPr>
            <p:ph idx="12" type="sldNum"/>
          </p:nvPr>
        </p:nvSpPr>
        <p:spPr>
          <a:xfrm>
            <a:off x="11410950" y="6501638"/>
            <a:ext cx="522000" cy="308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pic>
        <p:nvPicPr>
          <p:cNvPr id="89" name="Google Shape;89;p10"/>
          <p:cNvPicPr preferRelativeResize="0"/>
          <p:nvPr/>
        </p:nvPicPr>
        <p:blipFill>
          <a:blip r:embed="rId3">
            <a:alphaModFix/>
          </a:blip>
          <a:stretch>
            <a:fillRect/>
          </a:stretch>
        </p:blipFill>
        <p:spPr>
          <a:xfrm>
            <a:off x="413850" y="1493525"/>
            <a:ext cx="3065650" cy="3397026"/>
          </a:xfrm>
          <a:prstGeom prst="rect">
            <a:avLst/>
          </a:prstGeom>
          <a:noFill/>
          <a:ln>
            <a:noFill/>
          </a:ln>
        </p:spPr>
      </p:pic>
      <p:sp>
        <p:nvSpPr>
          <p:cNvPr id="90" name="Google Shape;90;p10"/>
          <p:cNvSpPr txBox="1"/>
          <p:nvPr/>
        </p:nvSpPr>
        <p:spPr>
          <a:xfrm>
            <a:off x="830675" y="5030525"/>
            <a:ext cx="246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BD"/>
              <a:t>I</a:t>
            </a:r>
            <a:r>
              <a:rPr b="1" lang="en-BD"/>
              <a:t>ndividual Circuit testing using STM32F446 microcontroller</a:t>
            </a:r>
            <a:endParaRPr b="1"/>
          </a:p>
        </p:txBody>
      </p:sp>
      <p:pic>
        <p:nvPicPr>
          <p:cNvPr id="91" name="Google Shape;91;p10"/>
          <p:cNvPicPr preferRelativeResize="0"/>
          <p:nvPr/>
        </p:nvPicPr>
        <p:blipFill rotWithShape="1">
          <a:blip r:embed="rId4">
            <a:alphaModFix/>
          </a:blip>
          <a:srcRect b="0" l="0" r="-482" t="18460"/>
          <a:stretch/>
        </p:blipFill>
        <p:spPr>
          <a:xfrm rot="10800000">
            <a:off x="7757725" y="1487400"/>
            <a:ext cx="3155450" cy="3388199"/>
          </a:xfrm>
          <a:prstGeom prst="rect">
            <a:avLst/>
          </a:prstGeom>
          <a:noFill/>
          <a:ln>
            <a:noFill/>
          </a:ln>
        </p:spPr>
      </p:pic>
      <p:sp>
        <p:nvSpPr>
          <p:cNvPr id="92" name="Google Shape;92;p10"/>
          <p:cNvSpPr txBox="1"/>
          <p:nvPr/>
        </p:nvSpPr>
        <p:spPr>
          <a:xfrm>
            <a:off x="7716950" y="5030525"/>
            <a:ext cx="32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a:t>Final trainer board containing different features</a:t>
            </a:r>
            <a:endParaRPr b="1"/>
          </a:p>
        </p:txBody>
      </p:sp>
      <p:pic>
        <p:nvPicPr>
          <p:cNvPr id="93" name="Google Shape;93;p10"/>
          <p:cNvPicPr preferRelativeResize="0"/>
          <p:nvPr/>
        </p:nvPicPr>
        <p:blipFill rotWithShape="1">
          <a:blip r:embed="rId5">
            <a:alphaModFix/>
          </a:blip>
          <a:srcRect b="2909" l="0" r="5900" t="9439"/>
          <a:stretch/>
        </p:blipFill>
        <p:spPr>
          <a:xfrm rot="-5400000">
            <a:off x="3887413" y="1828513"/>
            <a:ext cx="3462424" cy="2675200"/>
          </a:xfrm>
          <a:prstGeom prst="rect">
            <a:avLst/>
          </a:prstGeom>
          <a:noFill/>
          <a:ln>
            <a:noFill/>
          </a:ln>
        </p:spPr>
      </p:pic>
      <p:sp>
        <p:nvSpPr>
          <p:cNvPr id="94" name="Google Shape;94;p10"/>
          <p:cNvSpPr txBox="1"/>
          <p:nvPr/>
        </p:nvSpPr>
        <p:spPr>
          <a:xfrm>
            <a:off x="4197575" y="5030525"/>
            <a:ext cx="267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a:t>PCB</a:t>
            </a:r>
            <a:r>
              <a:rPr b="1" lang="en-BD"/>
              <a:t> containing all circuitry of our targeted task</a:t>
            </a:r>
            <a:endParaRPr b="1"/>
          </a:p>
        </p:txBody>
      </p:sp>
      <p:sp>
        <p:nvSpPr>
          <p:cNvPr id="95" name="Google Shape;95;p10"/>
          <p:cNvSpPr/>
          <p:nvPr/>
        </p:nvSpPr>
        <p:spPr>
          <a:xfrm>
            <a:off x="3133475" y="2715500"/>
            <a:ext cx="1158300" cy="831300"/>
          </a:xfrm>
          <a:prstGeom prst="notched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6724975" y="2811350"/>
            <a:ext cx="1158300" cy="831300"/>
          </a:xfrm>
          <a:prstGeom prst="notched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98" name="Google Shape;98;p10"/>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99" name="Google Shape;99;p10"/>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1"/>
          <p:cNvSpPr txBox="1"/>
          <p:nvPr>
            <p:ph type="title"/>
          </p:nvPr>
        </p:nvSpPr>
        <p:spPr>
          <a:xfrm>
            <a:off x="747700" y="459714"/>
            <a:ext cx="10058400" cy="72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2. Introduction</a:t>
            </a:r>
            <a:endParaRPr/>
          </a:p>
        </p:txBody>
      </p:sp>
      <p:sp>
        <p:nvSpPr>
          <p:cNvPr id="105" name="Google Shape;105;p11"/>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106" name="Google Shape;106;p11"/>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107" name="Google Shape;107;p11"/>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108" name="Google Shape;108;p11"/>
          <p:cNvSpPr txBox="1"/>
          <p:nvPr/>
        </p:nvSpPr>
        <p:spPr>
          <a:xfrm>
            <a:off x="9459470" y="6470825"/>
            <a:ext cx="22124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pic>
        <p:nvPicPr>
          <p:cNvPr id="109" name="Google Shape;109;p11"/>
          <p:cNvPicPr preferRelativeResize="0"/>
          <p:nvPr/>
        </p:nvPicPr>
        <p:blipFill>
          <a:blip r:embed="rId3">
            <a:alphaModFix/>
          </a:blip>
          <a:stretch>
            <a:fillRect/>
          </a:stretch>
        </p:blipFill>
        <p:spPr>
          <a:xfrm>
            <a:off x="432465" y="2931563"/>
            <a:ext cx="2412710" cy="2635950"/>
          </a:xfrm>
          <a:prstGeom prst="rect">
            <a:avLst/>
          </a:prstGeom>
          <a:noFill/>
          <a:ln>
            <a:noFill/>
          </a:ln>
        </p:spPr>
      </p:pic>
      <p:sp>
        <p:nvSpPr>
          <p:cNvPr id="110" name="Google Shape;110;p11"/>
          <p:cNvSpPr txBox="1"/>
          <p:nvPr/>
        </p:nvSpPr>
        <p:spPr>
          <a:xfrm>
            <a:off x="432475" y="1200525"/>
            <a:ext cx="5340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BD" sz="1600">
                <a:solidFill>
                  <a:schemeClr val="dk1"/>
                </a:solidFill>
                <a:highlight>
                  <a:srgbClr val="FFFFFF"/>
                </a:highlight>
                <a:latin typeface="Times New Roman"/>
                <a:ea typeface="Times New Roman"/>
                <a:cs typeface="Times New Roman"/>
                <a:sym typeface="Times New Roman"/>
              </a:rPr>
              <a:t>The STM32F446xC/E devices are based on the high-performance Arm® Cortex®-M4 32-bit RISC core operating at a frequency of up to 180 MHz. The Cortex-M4 core features a floating point unit (FPU) single precision supporting all Arm® single-precision data-processing instructions and data types. </a:t>
            </a:r>
            <a:endParaRPr sz="16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chemeClr val="dk1"/>
              </a:solidFill>
              <a:highlight>
                <a:srgbClr val="FFFFFF"/>
              </a:highlight>
              <a:latin typeface="Times New Roman"/>
              <a:ea typeface="Times New Roman"/>
              <a:cs typeface="Times New Roman"/>
              <a:sym typeface="Times New Roman"/>
            </a:endParaRPr>
          </a:p>
        </p:txBody>
      </p:sp>
      <p:pic>
        <p:nvPicPr>
          <p:cNvPr id="111" name="Google Shape;111;p11"/>
          <p:cNvPicPr preferRelativeResize="0"/>
          <p:nvPr/>
        </p:nvPicPr>
        <p:blipFill>
          <a:blip r:embed="rId4">
            <a:alphaModFix/>
          </a:blip>
          <a:stretch>
            <a:fillRect/>
          </a:stretch>
        </p:blipFill>
        <p:spPr>
          <a:xfrm>
            <a:off x="8605888" y="1078838"/>
            <a:ext cx="3414767" cy="4371301"/>
          </a:xfrm>
          <a:prstGeom prst="rect">
            <a:avLst/>
          </a:prstGeom>
          <a:noFill/>
          <a:ln>
            <a:noFill/>
          </a:ln>
        </p:spPr>
      </p:pic>
      <p:sp>
        <p:nvSpPr>
          <p:cNvPr id="112" name="Google Shape;112;p11"/>
          <p:cNvSpPr txBox="1"/>
          <p:nvPr/>
        </p:nvSpPr>
        <p:spPr>
          <a:xfrm>
            <a:off x="3109450" y="3048938"/>
            <a:ext cx="50844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BD" sz="1600">
                <a:solidFill>
                  <a:schemeClr val="dk1"/>
                </a:solidFill>
                <a:highlight>
                  <a:schemeClr val="lt1"/>
                </a:highlight>
                <a:latin typeface="Times New Roman"/>
                <a:ea typeface="Times New Roman"/>
                <a:cs typeface="Times New Roman"/>
                <a:sym typeface="Times New Roman"/>
              </a:rPr>
              <a:t>The STM32 Nucleo-64 board provides an affordable and flexible way for users to try out new concepts and build prototypes by choosing from the various combinations of performance and power consumption features, provided by the STM32 microcontroller. For the compatible boards, the external SMPS significantly reduces power consumption in Run mode. The STM32 Nucleo-64 board comes with the STM32 comprehensive free software libraries and examples available with the STM32Cube MCU Package.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2"/>
          <p:cNvSpPr txBox="1"/>
          <p:nvPr>
            <p:ph type="title"/>
          </p:nvPr>
        </p:nvSpPr>
        <p:spPr>
          <a:xfrm>
            <a:off x="843675" y="459714"/>
            <a:ext cx="10058400" cy="72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BD"/>
              <a:t>Features of the uP Trainer Board</a:t>
            </a:r>
            <a:endParaRPr/>
          </a:p>
        </p:txBody>
      </p:sp>
      <p:sp>
        <p:nvSpPr>
          <p:cNvPr id="119" name="Google Shape;119;p12"/>
          <p:cNvSpPr txBox="1"/>
          <p:nvPr>
            <p:ph idx="1" type="body"/>
          </p:nvPr>
        </p:nvSpPr>
        <p:spPr>
          <a:xfrm>
            <a:off x="1069850" y="1188725"/>
            <a:ext cx="6924000" cy="992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BD" sz="1800">
                <a:solidFill>
                  <a:schemeClr val="dk1"/>
                </a:solidFill>
                <a:latin typeface="Arial"/>
                <a:ea typeface="Arial"/>
                <a:cs typeface="Arial"/>
                <a:sym typeface="Arial"/>
              </a:rPr>
              <a:t>Using Nucleo-64 STM32F446RE, our project goal is to implement a compact trainer board which will host the following </a:t>
            </a:r>
            <a:r>
              <a:rPr lang="en-BD" sz="1800">
                <a:solidFill>
                  <a:schemeClr val="dk1"/>
                </a:solidFill>
                <a:latin typeface="Arial"/>
                <a:ea typeface="Arial"/>
                <a:cs typeface="Arial"/>
                <a:sym typeface="Arial"/>
              </a:rPr>
              <a:t>functionalities</a:t>
            </a:r>
            <a:r>
              <a:rPr lang="en-BD"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120" name="Google Shape;120;p12"/>
          <p:cNvSpPr txBox="1"/>
          <p:nvPr>
            <p:ph idx="2" type="body"/>
          </p:nvPr>
        </p:nvSpPr>
        <p:spPr>
          <a:xfrm>
            <a:off x="1910750" y="2181425"/>
            <a:ext cx="5242200" cy="37614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900"/>
              </a:spcBef>
              <a:spcAft>
                <a:spcPts val="0"/>
              </a:spcAft>
              <a:buSzPct val="100000"/>
              <a:buChar char="◦"/>
            </a:pPr>
            <a:r>
              <a:rPr lang="en-BD"/>
              <a:t>LCD</a:t>
            </a:r>
            <a:endParaRPr/>
          </a:p>
          <a:p>
            <a:pPr indent="-322580" lvl="1" marL="914400" rtl="0" algn="l">
              <a:spcBef>
                <a:spcPts val="0"/>
              </a:spcBef>
              <a:spcAft>
                <a:spcPts val="0"/>
              </a:spcAft>
              <a:buSzPct val="100000"/>
              <a:buChar char="◦"/>
            </a:pPr>
            <a:r>
              <a:rPr lang="en-BD"/>
              <a:t>Will be integrated to all the experiments</a:t>
            </a:r>
            <a:endParaRPr/>
          </a:p>
          <a:p>
            <a:pPr indent="-334327" lvl="0" marL="457200" rtl="0" algn="l">
              <a:spcBef>
                <a:spcPts val="0"/>
              </a:spcBef>
              <a:spcAft>
                <a:spcPts val="0"/>
              </a:spcAft>
              <a:buSzPct val="100000"/>
              <a:buChar char="◦"/>
            </a:pPr>
            <a:r>
              <a:rPr lang="en-BD"/>
              <a:t>7-segment display  </a:t>
            </a:r>
            <a:endParaRPr/>
          </a:p>
          <a:p>
            <a:pPr indent="-334327" lvl="0" marL="457200" rtl="0" algn="l">
              <a:spcBef>
                <a:spcPts val="0"/>
              </a:spcBef>
              <a:spcAft>
                <a:spcPts val="0"/>
              </a:spcAft>
              <a:buSzPct val="100000"/>
              <a:buChar char="◦"/>
            </a:pPr>
            <a:r>
              <a:rPr lang="en-BD"/>
              <a:t>LED matrix 8x8 </a:t>
            </a:r>
            <a:endParaRPr/>
          </a:p>
          <a:p>
            <a:pPr indent="-334327" lvl="0" marL="457200" rtl="0" algn="l">
              <a:spcBef>
                <a:spcPts val="0"/>
              </a:spcBef>
              <a:spcAft>
                <a:spcPts val="0"/>
              </a:spcAft>
              <a:buSzPct val="100000"/>
              <a:buChar char="◦"/>
            </a:pPr>
            <a:r>
              <a:rPr lang="en-BD"/>
              <a:t>Serial communication.  </a:t>
            </a:r>
            <a:endParaRPr/>
          </a:p>
          <a:p>
            <a:pPr indent="-322580" lvl="1" marL="914400" rtl="0" algn="l">
              <a:spcBef>
                <a:spcPts val="0"/>
              </a:spcBef>
              <a:spcAft>
                <a:spcPts val="0"/>
              </a:spcAft>
              <a:buSzPct val="100000"/>
              <a:buChar char="◦"/>
            </a:pPr>
            <a:r>
              <a:rPr lang="en-BD"/>
              <a:t>I2</a:t>
            </a:r>
            <a:r>
              <a:rPr lang="en-BD"/>
              <a:t>C (With LCD Driver)</a:t>
            </a:r>
            <a:endParaRPr/>
          </a:p>
          <a:p>
            <a:pPr indent="-322580" lvl="1" marL="914400" rtl="0" algn="l">
              <a:spcBef>
                <a:spcPts val="0"/>
              </a:spcBef>
              <a:spcAft>
                <a:spcPts val="0"/>
              </a:spcAft>
              <a:buSzPct val="100000"/>
              <a:buChar char="◦"/>
            </a:pPr>
            <a:r>
              <a:rPr lang="en-BD"/>
              <a:t>USART (With Bluetooth module)</a:t>
            </a:r>
            <a:endParaRPr/>
          </a:p>
          <a:p>
            <a:pPr indent="-322580" lvl="1" marL="914400" rtl="0" algn="l">
              <a:spcBef>
                <a:spcPts val="0"/>
              </a:spcBef>
              <a:spcAft>
                <a:spcPts val="0"/>
              </a:spcAft>
              <a:buSzPct val="100000"/>
              <a:buChar char="◦"/>
            </a:pPr>
            <a:r>
              <a:rPr lang="en-BD"/>
              <a:t>SSI (With MAX7219 Driver)</a:t>
            </a:r>
            <a:endParaRPr/>
          </a:p>
          <a:p>
            <a:pPr indent="-334327" lvl="0" marL="457200" rtl="0" algn="l">
              <a:spcBef>
                <a:spcPts val="0"/>
              </a:spcBef>
              <a:spcAft>
                <a:spcPts val="0"/>
              </a:spcAft>
              <a:buSzPct val="100000"/>
              <a:buChar char="◦"/>
            </a:pPr>
            <a:r>
              <a:rPr lang="en-BD"/>
              <a:t>Generation of </a:t>
            </a:r>
            <a:r>
              <a:rPr lang="en-BD"/>
              <a:t>PWM signal</a:t>
            </a:r>
            <a:endParaRPr/>
          </a:p>
          <a:p>
            <a:pPr indent="-322580" lvl="1" marL="914400" rtl="0" algn="l">
              <a:spcBef>
                <a:spcPts val="0"/>
              </a:spcBef>
              <a:spcAft>
                <a:spcPts val="0"/>
              </a:spcAft>
              <a:buSzPct val="100000"/>
              <a:buChar char="◦"/>
            </a:pPr>
            <a:r>
              <a:rPr lang="en-BD"/>
              <a:t>LED dimmer</a:t>
            </a:r>
            <a:endParaRPr/>
          </a:p>
          <a:p>
            <a:pPr indent="-322580" lvl="1" marL="914400" rtl="0" algn="l">
              <a:spcBef>
                <a:spcPts val="0"/>
              </a:spcBef>
              <a:spcAft>
                <a:spcPts val="0"/>
              </a:spcAft>
              <a:buSzPct val="100000"/>
              <a:buChar char="◦"/>
            </a:pPr>
            <a:r>
              <a:rPr lang="en-BD"/>
              <a:t>RGB LED</a:t>
            </a:r>
            <a:endParaRPr/>
          </a:p>
          <a:p>
            <a:pPr indent="-334327" lvl="0" marL="457200" rtl="0" algn="l">
              <a:spcBef>
                <a:spcPts val="0"/>
              </a:spcBef>
              <a:spcAft>
                <a:spcPts val="0"/>
              </a:spcAft>
              <a:buSzPct val="100000"/>
              <a:buChar char="◦"/>
            </a:pPr>
            <a:r>
              <a:rPr lang="en-BD"/>
              <a:t>ADC and DAC </a:t>
            </a:r>
            <a:endParaRPr/>
          </a:p>
          <a:p>
            <a:pPr indent="-322580" lvl="1" marL="914400" rtl="0" algn="l">
              <a:spcBef>
                <a:spcPts val="0"/>
              </a:spcBef>
              <a:spcAft>
                <a:spcPts val="0"/>
              </a:spcAft>
              <a:buSzPct val="100000"/>
              <a:buChar char="◦"/>
            </a:pPr>
            <a:r>
              <a:rPr lang="en-BD"/>
              <a:t>Note</a:t>
            </a:r>
            <a:r>
              <a:rPr lang="en-BD"/>
              <a:t> synthesis</a:t>
            </a:r>
            <a:endParaRPr/>
          </a:p>
          <a:p>
            <a:pPr indent="-334327" lvl="0" marL="457200" rtl="0" algn="l">
              <a:spcBef>
                <a:spcPts val="0"/>
              </a:spcBef>
              <a:spcAft>
                <a:spcPts val="0"/>
              </a:spcAft>
              <a:buSzPct val="100000"/>
              <a:buChar char="◦"/>
            </a:pPr>
            <a:r>
              <a:rPr lang="en-BD"/>
              <a:t>Stepper motor </a:t>
            </a:r>
            <a:endParaRPr/>
          </a:p>
          <a:p>
            <a:pPr indent="-334327" lvl="0" marL="457200" rtl="0" algn="l">
              <a:spcBef>
                <a:spcPts val="0"/>
              </a:spcBef>
              <a:spcAft>
                <a:spcPts val="0"/>
              </a:spcAft>
              <a:buSzPct val="100000"/>
              <a:buChar char="◦"/>
            </a:pPr>
            <a:r>
              <a:rPr lang="en-BD"/>
              <a:t>Servo Motor</a:t>
            </a:r>
            <a:endParaRPr/>
          </a:p>
          <a:p>
            <a:pPr indent="-334327" lvl="0" marL="457200" rtl="0" algn="l">
              <a:spcBef>
                <a:spcPts val="0"/>
              </a:spcBef>
              <a:spcAft>
                <a:spcPts val="0"/>
              </a:spcAft>
              <a:buSzPct val="100000"/>
              <a:buChar char="◦"/>
            </a:pPr>
            <a:r>
              <a:rPr lang="en-BD"/>
              <a:t>Sonar</a:t>
            </a:r>
            <a:endParaRPr/>
          </a:p>
          <a:p>
            <a:pPr indent="-334327" lvl="0" marL="457200" rtl="0" algn="l">
              <a:spcBef>
                <a:spcPts val="0"/>
              </a:spcBef>
              <a:spcAft>
                <a:spcPts val="0"/>
              </a:spcAft>
              <a:buSzPct val="100000"/>
              <a:buChar char="◦"/>
            </a:pPr>
            <a:r>
              <a:rPr lang="en-BD"/>
              <a:t>Input device</a:t>
            </a:r>
            <a:endParaRPr/>
          </a:p>
          <a:p>
            <a:pPr indent="-322580" lvl="1" marL="914400" rtl="0" algn="l">
              <a:spcBef>
                <a:spcPts val="0"/>
              </a:spcBef>
              <a:spcAft>
                <a:spcPts val="0"/>
              </a:spcAft>
              <a:buSzPct val="100000"/>
              <a:buChar char="◦"/>
            </a:pPr>
            <a:r>
              <a:rPr lang="en-BD"/>
              <a:t>Key board</a:t>
            </a:r>
            <a:endParaRPr/>
          </a:p>
          <a:p>
            <a:pPr indent="-322580" lvl="1" marL="914400" rtl="0" algn="l">
              <a:spcBef>
                <a:spcPts val="0"/>
              </a:spcBef>
              <a:spcAft>
                <a:spcPts val="0"/>
              </a:spcAft>
              <a:buSzPct val="100000"/>
              <a:buChar char="◦"/>
            </a:pPr>
            <a:r>
              <a:rPr lang="en-BD"/>
              <a:t>Push button</a:t>
            </a:r>
            <a:endParaRPr/>
          </a:p>
        </p:txBody>
      </p:sp>
      <p:sp>
        <p:nvSpPr>
          <p:cNvPr id="121" name="Google Shape;121;p12"/>
          <p:cNvSpPr txBox="1"/>
          <p:nvPr>
            <p:ph idx="12" type="sldNum"/>
          </p:nvPr>
        </p:nvSpPr>
        <p:spPr>
          <a:xfrm>
            <a:off x="11410950" y="6501638"/>
            <a:ext cx="522000" cy="308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sp>
        <p:nvSpPr>
          <p:cNvPr id="122" name="Google Shape;122;p12"/>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123" name="Google Shape;123;p12"/>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124" name="Google Shape;124;p12"/>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3"/>
          <p:cNvSpPr txBox="1"/>
          <p:nvPr>
            <p:ph type="title"/>
          </p:nvPr>
        </p:nvSpPr>
        <p:spPr>
          <a:xfrm>
            <a:off x="677825" y="201714"/>
            <a:ext cx="10058400" cy="72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BD"/>
              <a:t>3.1 Design: </a:t>
            </a:r>
            <a:r>
              <a:rPr lang="en-BD"/>
              <a:t>Workflow</a:t>
            </a:r>
            <a:endParaRPr/>
          </a:p>
        </p:txBody>
      </p:sp>
      <p:sp>
        <p:nvSpPr>
          <p:cNvPr id="131" name="Google Shape;131;p13"/>
          <p:cNvSpPr txBox="1"/>
          <p:nvPr>
            <p:ph idx="1" type="body"/>
          </p:nvPr>
        </p:nvSpPr>
        <p:spPr>
          <a:xfrm>
            <a:off x="677825" y="1094636"/>
            <a:ext cx="6397200" cy="39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BD">
                <a:solidFill>
                  <a:schemeClr val="dk1"/>
                </a:solidFill>
                <a:latin typeface="Arial"/>
                <a:ea typeface="Arial"/>
                <a:cs typeface="Arial"/>
                <a:sym typeface="Arial"/>
              </a:rPr>
              <a:t>We have arranged our workflow in the following manner</a:t>
            </a:r>
            <a:endParaRPr>
              <a:solidFill>
                <a:schemeClr val="dk1"/>
              </a:solidFill>
              <a:latin typeface="Arial"/>
              <a:ea typeface="Arial"/>
              <a:cs typeface="Arial"/>
              <a:sym typeface="Arial"/>
            </a:endParaRPr>
          </a:p>
        </p:txBody>
      </p:sp>
      <p:sp>
        <p:nvSpPr>
          <p:cNvPr id="132" name="Google Shape;132;p13"/>
          <p:cNvSpPr txBox="1"/>
          <p:nvPr>
            <p:ph idx="12" type="sldNum"/>
          </p:nvPr>
        </p:nvSpPr>
        <p:spPr>
          <a:xfrm>
            <a:off x="11410950" y="6501638"/>
            <a:ext cx="522000" cy="308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BD"/>
              <a:t>‹#›</a:t>
            </a:fld>
            <a:endParaRPr/>
          </a:p>
        </p:txBody>
      </p:sp>
      <p:grpSp>
        <p:nvGrpSpPr>
          <p:cNvPr id="133" name="Google Shape;133;p13"/>
          <p:cNvGrpSpPr/>
          <p:nvPr/>
        </p:nvGrpSpPr>
        <p:grpSpPr>
          <a:xfrm>
            <a:off x="411773" y="1929621"/>
            <a:ext cx="4744381" cy="1232769"/>
            <a:chOff x="308838" y="1447252"/>
            <a:chExt cx="3558375" cy="924600"/>
          </a:xfrm>
        </p:grpSpPr>
        <p:cxnSp>
          <p:nvCxnSpPr>
            <p:cNvPr id="134" name="Google Shape;134;p13"/>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135" name="Google Shape;135;p13"/>
            <p:cNvSpPr txBox="1"/>
            <p:nvPr/>
          </p:nvSpPr>
          <p:spPr>
            <a:xfrm>
              <a:off x="308838" y="1447252"/>
              <a:ext cx="2124000" cy="9246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100"/>
                <a:buFont typeface="Arial"/>
                <a:buNone/>
              </a:pPr>
              <a:r>
                <a:rPr b="1" lang="en-BD" sz="1600">
                  <a:solidFill>
                    <a:schemeClr val="dk1"/>
                  </a:solidFill>
                  <a:latin typeface="Roboto"/>
                  <a:ea typeface="Roboto"/>
                  <a:cs typeface="Roboto"/>
                  <a:sym typeface="Roboto"/>
                </a:rPr>
                <a:t>Proteus Simulation (12/7/22)</a:t>
              </a:r>
              <a:endParaRPr b="1" sz="16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r">
                <a:spcBef>
                  <a:spcPts val="0"/>
                </a:spcBef>
                <a:spcAft>
                  <a:spcPts val="2100"/>
                </a:spcAft>
                <a:buClr>
                  <a:schemeClr val="dk1"/>
                </a:buClr>
                <a:buSzPts val="1100"/>
                <a:buFont typeface="Arial"/>
                <a:buNone/>
              </a:pPr>
              <a:r>
                <a:rPr lang="en-BD">
                  <a:solidFill>
                    <a:schemeClr val="dk1"/>
                  </a:solidFill>
                  <a:latin typeface="Roboto"/>
                  <a:ea typeface="Roboto"/>
                  <a:cs typeface="Roboto"/>
                  <a:sym typeface="Roboto"/>
                </a:rPr>
                <a:t>As a first test step, we demonstrated proof of concept and physical circuit of each experiment in Proteus software using STM32f401re</a:t>
              </a:r>
              <a:endParaRPr b="1" sz="1500">
                <a:latin typeface="Roboto"/>
                <a:ea typeface="Roboto"/>
                <a:cs typeface="Roboto"/>
                <a:sym typeface="Roboto"/>
              </a:endParaRPr>
            </a:p>
          </p:txBody>
        </p:sp>
      </p:grpSp>
      <p:grpSp>
        <p:nvGrpSpPr>
          <p:cNvPr id="136" name="Google Shape;136;p13"/>
          <p:cNvGrpSpPr/>
          <p:nvPr/>
        </p:nvGrpSpPr>
        <p:grpSpPr>
          <a:xfrm>
            <a:off x="411773" y="4144463"/>
            <a:ext cx="4350691" cy="1232785"/>
            <a:chOff x="308838" y="3108425"/>
            <a:chExt cx="3263100" cy="924612"/>
          </a:xfrm>
        </p:grpSpPr>
        <p:cxnSp>
          <p:nvCxnSpPr>
            <p:cNvPr id="137" name="Google Shape;137;p13"/>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38" name="Google Shape;138;p13"/>
            <p:cNvSpPr txBox="1"/>
            <p:nvPr/>
          </p:nvSpPr>
          <p:spPr>
            <a:xfrm>
              <a:off x="308838" y="3108437"/>
              <a:ext cx="2124000" cy="9246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100"/>
                <a:buFont typeface="Arial"/>
                <a:buNone/>
              </a:pPr>
              <a:r>
                <a:rPr b="1" lang="en-BD" sz="1500">
                  <a:solidFill>
                    <a:schemeClr val="dk1"/>
                  </a:solidFill>
                  <a:latin typeface="Roboto"/>
                  <a:ea typeface="Roboto"/>
                  <a:cs typeface="Roboto"/>
                  <a:sym typeface="Roboto"/>
                </a:rPr>
                <a:t>Breadboard Implementation and Coding with CubeIDE and Keil uVision (26/7/22)</a:t>
              </a:r>
              <a:endParaRPr b="1" sz="15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sz="1000">
                <a:solidFill>
                  <a:schemeClr val="dk1"/>
                </a:solidFill>
                <a:latin typeface="Roboto"/>
                <a:ea typeface="Roboto"/>
                <a:cs typeface="Roboto"/>
                <a:sym typeface="Roboto"/>
              </a:endParaRPr>
            </a:p>
            <a:p>
              <a:pPr indent="0" lvl="0" marL="0" rtl="0" algn="r">
                <a:spcBef>
                  <a:spcPts val="0"/>
                </a:spcBef>
                <a:spcAft>
                  <a:spcPts val="2100"/>
                </a:spcAft>
                <a:buClr>
                  <a:schemeClr val="dk1"/>
                </a:buClr>
                <a:buSzPts val="1100"/>
                <a:buFont typeface="Arial"/>
                <a:buNone/>
              </a:pPr>
              <a:r>
                <a:rPr lang="en-BD">
                  <a:solidFill>
                    <a:schemeClr val="dk1"/>
                  </a:solidFill>
                  <a:latin typeface="Roboto"/>
                  <a:ea typeface="Roboto"/>
                  <a:cs typeface="Roboto"/>
                  <a:sym typeface="Roboto"/>
                </a:rPr>
                <a:t>After verifying workabilities of the circuits, we implemented the breadboard version of the trainer board and test various performance aspect using CubeIDE and Kei software.</a:t>
              </a:r>
              <a:endParaRPr b="1" sz="1500">
                <a:latin typeface="Roboto"/>
                <a:ea typeface="Roboto"/>
                <a:cs typeface="Roboto"/>
                <a:sym typeface="Roboto"/>
              </a:endParaRPr>
            </a:p>
          </p:txBody>
        </p:sp>
      </p:grpSp>
      <p:grpSp>
        <p:nvGrpSpPr>
          <p:cNvPr id="139" name="Google Shape;139;p13"/>
          <p:cNvGrpSpPr/>
          <p:nvPr/>
        </p:nvGrpSpPr>
        <p:grpSpPr>
          <a:xfrm>
            <a:off x="6210161" y="4522154"/>
            <a:ext cx="5461820" cy="1232769"/>
            <a:chOff x="4657738" y="3391700"/>
            <a:chExt cx="4096467" cy="924600"/>
          </a:xfrm>
        </p:grpSpPr>
        <p:cxnSp>
          <p:nvCxnSpPr>
            <p:cNvPr id="140" name="Google Shape;140;p13"/>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41" name="Google Shape;141;p13"/>
            <p:cNvSpPr txBox="1"/>
            <p:nvPr/>
          </p:nvSpPr>
          <p:spPr>
            <a:xfrm>
              <a:off x="6630205" y="3391700"/>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BD" sz="1500">
                  <a:solidFill>
                    <a:schemeClr val="dk1"/>
                  </a:solidFill>
                  <a:latin typeface="Roboto"/>
                  <a:ea typeface="Roboto"/>
                  <a:cs typeface="Roboto"/>
                  <a:sym typeface="Roboto"/>
                </a:rPr>
                <a:t>PCB layout Design (3/8/22)</a:t>
              </a:r>
              <a:endParaRPr b="1" sz="15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Roboto"/>
                <a:ea typeface="Roboto"/>
                <a:cs typeface="Roboto"/>
                <a:sym typeface="Roboto"/>
              </a:endParaRPr>
            </a:p>
            <a:p>
              <a:pPr indent="0" lvl="0" marL="0" rtl="0" algn="l">
                <a:spcBef>
                  <a:spcPts val="0"/>
                </a:spcBef>
                <a:spcAft>
                  <a:spcPts val="2100"/>
                </a:spcAft>
                <a:buClr>
                  <a:schemeClr val="dk1"/>
                </a:buClr>
                <a:buSzPts val="1100"/>
                <a:buFont typeface="Arial"/>
                <a:buNone/>
              </a:pPr>
              <a:r>
                <a:rPr lang="en-BD">
                  <a:solidFill>
                    <a:schemeClr val="dk1"/>
                  </a:solidFill>
                  <a:latin typeface="Roboto"/>
                  <a:ea typeface="Roboto"/>
                  <a:cs typeface="Roboto"/>
                  <a:sym typeface="Roboto"/>
                </a:rPr>
                <a:t>T</a:t>
              </a:r>
              <a:r>
                <a:rPr lang="en-BD" sz="1500">
                  <a:solidFill>
                    <a:schemeClr val="dk1"/>
                  </a:solidFill>
                  <a:latin typeface="Roboto"/>
                  <a:ea typeface="Roboto"/>
                  <a:cs typeface="Roboto"/>
                  <a:sym typeface="Roboto"/>
                </a:rPr>
                <a:t>o host the Nucleo board along with all the peripherals, we designed a PCB.</a:t>
              </a:r>
              <a:endParaRPr b="1" sz="1500">
                <a:latin typeface="Roboto"/>
                <a:ea typeface="Roboto"/>
                <a:cs typeface="Roboto"/>
                <a:sym typeface="Roboto"/>
              </a:endParaRPr>
            </a:p>
          </p:txBody>
        </p:sp>
      </p:grpSp>
      <p:grpSp>
        <p:nvGrpSpPr>
          <p:cNvPr id="142" name="Google Shape;142;p13"/>
          <p:cNvGrpSpPr/>
          <p:nvPr/>
        </p:nvGrpSpPr>
        <p:grpSpPr>
          <a:xfrm>
            <a:off x="6946276" y="1646634"/>
            <a:ext cx="4725705" cy="1232769"/>
            <a:chOff x="5209838" y="1235006"/>
            <a:chExt cx="3544367" cy="924600"/>
          </a:xfrm>
        </p:grpSpPr>
        <p:sp>
          <p:nvSpPr>
            <p:cNvPr id="143" name="Google Shape;143;p13"/>
            <p:cNvSpPr txBox="1"/>
            <p:nvPr/>
          </p:nvSpPr>
          <p:spPr>
            <a:xfrm>
              <a:off x="6630205" y="1235006"/>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BD" sz="1600">
                  <a:latin typeface="Roboto"/>
                  <a:ea typeface="Roboto"/>
                  <a:cs typeface="Roboto"/>
                  <a:sym typeface="Roboto"/>
                </a:rPr>
                <a:t>Assembling and Debugging(29/8/22)</a:t>
              </a:r>
              <a:endParaRPr b="1" sz="1600">
                <a:latin typeface="Roboto"/>
                <a:ea typeface="Roboto"/>
                <a:cs typeface="Roboto"/>
                <a:sym typeface="Roboto"/>
              </a:endParaRPr>
            </a:p>
            <a:p>
              <a:pPr indent="0" lvl="0" marL="0" rtl="0" algn="l">
                <a:spcBef>
                  <a:spcPts val="0"/>
                </a:spcBef>
                <a:spcAft>
                  <a:spcPts val="0"/>
                </a:spcAft>
                <a:buNone/>
              </a:pPr>
              <a:r>
                <a:rPr lang="en-BD" sz="1500">
                  <a:latin typeface="Roboto"/>
                  <a:ea typeface="Roboto"/>
                  <a:cs typeface="Roboto"/>
                  <a:sym typeface="Roboto"/>
                </a:rPr>
                <a:t>Finally, all the modules are assembled on to the PCB board and debugged for any faults.</a:t>
              </a:r>
              <a:endParaRPr sz="1500">
                <a:latin typeface="Roboto"/>
                <a:ea typeface="Roboto"/>
                <a:cs typeface="Roboto"/>
                <a:sym typeface="Roboto"/>
              </a:endParaRPr>
            </a:p>
          </p:txBody>
        </p:sp>
        <p:cxnSp>
          <p:nvCxnSpPr>
            <p:cNvPr id="144" name="Google Shape;144;p13"/>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45" name="Google Shape;145;p13"/>
          <p:cNvGrpSpPr/>
          <p:nvPr/>
        </p:nvGrpSpPr>
        <p:grpSpPr>
          <a:xfrm>
            <a:off x="7480196" y="3084390"/>
            <a:ext cx="4191785" cy="1232769"/>
            <a:chOff x="5610288" y="2313350"/>
            <a:chExt cx="3143917" cy="924600"/>
          </a:xfrm>
        </p:grpSpPr>
        <p:cxnSp>
          <p:nvCxnSpPr>
            <p:cNvPr id="146" name="Google Shape;146;p13"/>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47" name="Google Shape;147;p13"/>
            <p:cNvSpPr txBox="1"/>
            <p:nvPr/>
          </p:nvSpPr>
          <p:spPr>
            <a:xfrm>
              <a:off x="6630205" y="2313350"/>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BD" sz="1600">
                  <a:solidFill>
                    <a:schemeClr val="dk1"/>
                  </a:solidFill>
                  <a:latin typeface="Roboto"/>
                  <a:ea typeface="Roboto"/>
                  <a:cs typeface="Roboto"/>
                  <a:sym typeface="Roboto"/>
                </a:rPr>
                <a:t>Printing(24/8/22)</a:t>
              </a:r>
              <a:endParaRPr b="1"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l">
                <a:spcBef>
                  <a:spcPts val="0"/>
                </a:spcBef>
                <a:spcAft>
                  <a:spcPts val="2100"/>
                </a:spcAft>
                <a:buClr>
                  <a:schemeClr val="dk1"/>
                </a:buClr>
                <a:buSzPts val="1100"/>
                <a:buFont typeface="Arial"/>
                <a:buNone/>
              </a:pPr>
              <a:r>
                <a:rPr lang="en-BD" sz="1500">
                  <a:solidFill>
                    <a:schemeClr val="dk1"/>
                  </a:solidFill>
                  <a:latin typeface="Roboto"/>
                  <a:ea typeface="Roboto"/>
                  <a:cs typeface="Roboto"/>
                  <a:sym typeface="Roboto"/>
                </a:rPr>
                <a:t>After verifying all the steps, we finally printed the PCB board.</a:t>
              </a:r>
              <a:endParaRPr b="1" sz="1600">
                <a:latin typeface="Roboto"/>
                <a:ea typeface="Roboto"/>
                <a:cs typeface="Roboto"/>
                <a:sym typeface="Roboto"/>
              </a:endParaRPr>
            </a:p>
          </p:txBody>
        </p:sp>
      </p:grpSp>
      <p:grpSp>
        <p:nvGrpSpPr>
          <p:cNvPr id="148" name="Google Shape;148;p13"/>
          <p:cNvGrpSpPr/>
          <p:nvPr/>
        </p:nvGrpSpPr>
        <p:grpSpPr>
          <a:xfrm>
            <a:off x="3481265" y="1090155"/>
            <a:ext cx="5229469" cy="5221233"/>
            <a:chOff x="2610905" y="610653"/>
            <a:chExt cx="3922200" cy="3922200"/>
          </a:xfrm>
        </p:grpSpPr>
        <p:sp>
          <p:nvSpPr>
            <p:cNvPr id="149" name="Google Shape;149;p13"/>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3"/>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3"/>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3"/>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3"/>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13"/>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13"/>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3"/>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3"/>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13"/>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p13"/>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13"/>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3"/>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3"/>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13"/>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p13"/>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BD"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165" name="Google Shape;165;p13"/>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BD"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166" name="Google Shape;166;p13"/>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BD"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167" name="Google Shape;167;p13"/>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BD"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168" name="Google Shape;168;p13"/>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BD"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sp>
        <p:nvSpPr>
          <p:cNvPr id="169" name="Google Shape;169;p13"/>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170" name="Google Shape;170;p13"/>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171" name="Google Shape;171;p13"/>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1066800" y="459714"/>
            <a:ext cx="10058400" cy="72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3.2 Design: Components and Software</a:t>
            </a:r>
            <a:endParaRPr/>
          </a:p>
        </p:txBody>
      </p:sp>
      <p:sp>
        <p:nvSpPr>
          <p:cNvPr id="177" name="Google Shape;177;p14"/>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sp>
        <p:nvSpPr>
          <p:cNvPr id="178" name="Google Shape;178;p14"/>
          <p:cNvSpPr txBox="1"/>
          <p:nvPr/>
        </p:nvSpPr>
        <p:spPr>
          <a:xfrm>
            <a:off x="1477500" y="1414375"/>
            <a:ext cx="37803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500"/>
              <a:t>Components</a:t>
            </a:r>
            <a:endParaRPr b="1" sz="1500"/>
          </a:p>
          <a:p>
            <a:pPr indent="-323850" lvl="0" marL="457200" rtl="0" algn="l">
              <a:spcBef>
                <a:spcPts val="0"/>
              </a:spcBef>
              <a:spcAft>
                <a:spcPts val="0"/>
              </a:spcAft>
              <a:buSzPts val="1500"/>
              <a:buAutoNum type="arabicPeriod"/>
            </a:pPr>
            <a:r>
              <a:rPr lang="en-BD" sz="1500"/>
              <a:t>Nucleo stm32f446re</a:t>
            </a:r>
            <a:endParaRPr sz="1500"/>
          </a:p>
          <a:p>
            <a:pPr indent="-323850" lvl="0" marL="457200" rtl="0" algn="l">
              <a:spcBef>
                <a:spcPts val="0"/>
              </a:spcBef>
              <a:spcAft>
                <a:spcPts val="0"/>
              </a:spcAft>
              <a:buSzPts val="1500"/>
              <a:buAutoNum type="arabicPeriod"/>
            </a:pPr>
            <a:r>
              <a:rPr lang="en-BD" sz="1500"/>
              <a:t>Lcd display</a:t>
            </a:r>
            <a:endParaRPr sz="1500"/>
          </a:p>
          <a:p>
            <a:pPr indent="-323850" lvl="0" marL="457200" rtl="0" algn="l">
              <a:spcBef>
                <a:spcPts val="0"/>
              </a:spcBef>
              <a:spcAft>
                <a:spcPts val="0"/>
              </a:spcAft>
              <a:buSzPts val="1500"/>
              <a:buAutoNum type="arabicPeriod"/>
            </a:pPr>
            <a:r>
              <a:rPr lang="en-BD" sz="1500"/>
              <a:t>7-segment display</a:t>
            </a:r>
            <a:endParaRPr sz="1500"/>
          </a:p>
          <a:p>
            <a:pPr indent="-323850" lvl="0" marL="457200" rtl="0" algn="l">
              <a:spcBef>
                <a:spcPts val="0"/>
              </a:spcBef>
              <a:spcAft>
                <a:spcPts val="0"/>
              </a:spcAft>
              <a:buSzPts val="1500"/>
              <a:buAutoNum type="arabicPeriod"/>
            </a:pPr>
            <a:r>
              <a:rPr lang="en-BD" sz="1500"/>
              <a:t>LED matrix</a:t>
            </a:r>
            <a:endParaRPr sz="1500"/>
          </a:p>
          <a:p>
            <a:pPr indent="-323850" lvl="0" marL="457200" rtl="0" algn="l">
              <a:spcBef>
                <a:spcPts val="0"/>
              </a:spcBef>
              <a:spcAft>
                <a:spcPts val="0"/>
              </a:spcAft>
              <a:buSzPts val="1500"/>
              <a:buAutoNum type="arabicPeriod"/>
            </a:pPr>
            <a:r>
              <a:rPr lang="en-BD" sz="1500"/>
              <a:t>Sonar</a:t>
            </a:r>
            <a:endParaRPr sz="1500"/>
          </a:p>
          <a:p>
            <a:pPr indent="-323850" lvl="0" marL="457200" rtl="0" algn="l">
              <a:spcBef>
                <a:spcPts val="0"/>
              </a:spcBef>
              <a:spcAft>
                <a:spcPts val="0"/>
              </a:spcAft>
              <a:buSzPts val="1500"/>
              <a:buAutoNum type="arabicPeriod"/>
            </a:pPr>
            <a:r>
              <a:rPr lang="en-BD" sz="1500"/>
              <a:t>Servo motor</a:t>
            </a:r>
            <a:endParaRPr sz="1500"/>
          </a:p>
          <a:p>
            <a:pPr indent="-323850" lvl="0" marL="457200" rtl="0" algn="l">
              <a:spcBef>
                <a:spcPts val="0"/>
              </a:spcBef>
              <a:spcAft>
                <a:spcPts val="0"/>
              </a:spcAft>
              <a:buSzPts val="1500"/>
              <a:buAutoNum type="arabicPeriod"/>
            </a:pPr>
            <a:r>
              <a:rPr lang="en-BD" sz="1500"/>
              <a:t>Stepper motor</a:t>
            </a:r>
            <a:endParaRPr sz="1500"/>
          </a:p>
          <a:p>
            <a:pPr indent="-323850" lvl="0" marL="457200" rtl="0" algn="l">
              <a:spcBef>
                <a:spcPts val="0"/>
              </a:spcBef>
              <a:spcAft>
                <a:spcPts val="0"/>
              </a:spcAft>
              <a:buSzPts val="1500"/>
              <a:buAutoNum type="arabicPeriod"/>
            </a:pPr>
            <a:r>
              <a:rPr lang="en-BD" sz="1500"/>
              <a:t>Speaker</a:t>
            </a:r>
            <a:endParaRPr sz="1500"/>
          </a:p>
          <a:p>
            <a:pPr indent="-323850" lvl="0" marL="457200" rtl="0" algn="l">
              <a:spcBef>
                <a:spcPts val="0"/>
              </a:spcBef>
              <a:spcAft>
                <a:spcPts val="0"/>
              </a:spcAft>
              <a:buSzPts val="1500"/>
              <a:buAutoNum type="arabicPeriod"/>
            </a:pPr>
            <a:r>
              <a:rPr lang="en-BD" sz="1500"/>
              <a:t>Push button</a:t>
            </a:r>
            <a:endParaRPr sz="1500"/>
          </a:p>
          <a:p>
            <a:pPr indent="-323850" lvl="0" marL="457200" rtl="0" algn="l">
              <a:spcBef>
                <a:spcPts val="0"/>
              </a:spcBef>
              <a:spcAft>
                <a:spcPts val="0"/>
              </a:spcAft>
              <a:buSzPts val="1500"/>
              <a:buAutoNum type="arabicPeriod"/>
            </a:pPr>
            <a:r>
              <a:rPr lang="en-BD" sz="1500"/>
              <a:t>Dip switch</a:t>
            </a:r>
            <a:endParaRPr sz="1500"/>
          </a:p>
          <a:p>
            <a:pPr indent="-323850" lvl="0" marL="457200" rtl="0" algn="l">
              <a:spcBef>
                <a:spcPts val="0"/>
              </a:spcBef>
              <a:spcAft>
                <a:spcPts val="0"/>
              </a:spcAft>
              <a:buSzPts val="1500"/>
              <a:buAutoNum type="arabicPeriod"/>
            </a:pPr>
            <a:r>
              <a:rPr lang="en-BD" sz="1500"/>
              <a:t>3-pin switch</a:t>
            </a:r>
            <a:endParaRPr sz="1500"/>
          </a:p>
          <a:p>
            <a:pPr indent="-323850" lvl="0" marL="457200" rtl="0" algn="l">
              <a:spcBef>
                <a:spcPts val="0"/>
              </a:spcBef>
              <a:spcAft>
                <a:spcPts val="0"/>
              </a:spcAft>
              <a:buSzPts val="1500"/>
              <a:buAutoNum type="arabicPeriod"/>
            </a:pPr>
            <a:r>
              <a:rPr lang="en-BD" sz="1500"/>
              <a:t>keypad</a:t>
            </a:r>
            <a:endParaRPr sz="1500"/>
          </a:p>
          <a:p>
            <a:pPr indent="-323850" lvl="0" marL="457200" rtl="0" algn="l">
              <a:spcBef>
                <a:spcPts val="0"/>
              </a:spcBef>
              <a:spcAft>
                <a:spcPts val="0"/>
              </a:spcAft>
              <a:buSzPts val="1500"/>
              <a:buAutoNum type="arabicPeriod"/>
            </a:pPr>
            <a:r>
              <a:rPr lang="en-BD" sz="1500"/>
              <a:t>Led</a:t>
            </a:r>
            <a:endParaRPr sz="1500"/>
          </a:p>
          <a:p>
            <a:pPr indent="-323850" lvl="0" marL="457200" rtl="0" algn="l">
              <a:spcBef>
                <a:spcPts val="0"/>
              </a:spcBef>
              <a:spcAft>
                <a:spcPts val="0"/>
              </a:spcAft>
              <a:buSzPts val="1500"/>
              <a:buAutoNum type="arabicPeriod"/>
            </a:pPr>
            <a:r>
              <a:rPr lang="en-BD" sz="1500"/>
              <a:t>Rgb light</a:t>
            </a:r>
            <a:endParaRPr sz="1500"/>
          </a:p>
          <a:p>
            <a:pPr indent="-323850" lvl="0" marL="457200" rtl="0" algn="l">
              <a:spcBef>
                <a:spcPts val="0"/>
              </a:spcBef>
              <a:spcAft>
                <a:spcPts val="0"/>
              </a:spcAft>
              <a:buSzPts val="1500"/>
              <a:buAutoNum type="arabicPeriod"/>
            </a:pPr>
            <a:r>
              <a:rPr lang="en-BD" sz="1500"/>
              <a:t>Bluetooth Module</a:t>
            </a:r>
            <a:endParaRPr sz="1500"/>
          </a:p>
          <a:p>
            <a:pPr indent="-323850" lvl="0" marL="457200" rtl="0" algn="l">
              <a:spcBef>
                <a:spcPts val="0"/>
              </a:spcBef>
              <a:spcAft>
                <a:spcPts val="0"/>
              </a:spcAft>
              <a:buSzPts val="1500"/>
              <a:buAutoNum type="arabicPeriod"/>
            </a:pPr>
            <a:r>
              <a:rPr lang="en-BD" sz="1500"/>
              <a:t>Resistors</a:t>
            </a:r>
            <a:endParaRPr sz="1500"/>
          </a:p>
          <a:p>
            <a:pPr indent="-323850" lvl="0" marL="457200" rtl="0" algn="l">
              <a:spcBef>
                <a:spcPts val="0"/>
              </a:spcBef>
              <a:spcAft>
                <a:spcPts val="0"/>
              </a:spcAft>
              <a:buSzPts val="1500"/>
              <a:buAutoNum type="arabicPeriod"/>
            </a:pPr>
            <a:r>
              <a:rPr lang="en-BD" sz="1500"/>
              <a:t>Male to female header</a:t>
            </a:r>
            <a:endParaRPr sz="1500"/>
          </a:p>
          <a:p>
            <a:pPr indent="-323850" lvl="0" marL="457200" rtl="0" algn="l">
              <a:spcBef>
                <a:spcPts val="0"/>
              </a:spcBef>
              <a:spcAft>
                <a:spcPts val="0"/>
              </a:spcAft>
              <a:buSzPts val="1500"/>
              <a:buAutoNum type="arabicPeriod"/>
            </a:pPr>
            <a:r>
              <a:rPr lang="en-BD" sz="1500"/>
              <a:t>Male to male header</a:t>
            </a:r>
            <a:endParaRPr sz="1500"/>
          </a:p>
        </p:txBody>
      </p:sp>
      <p:sp>
        <p:nvSpPr>
          <p:cNvPr id="179" name="Google Shape;179;p14"/>
          <p:cNvSpPr txBox="1"/>
          <p:nvPr/>
        </p:nvSpPr>
        <p:spPr>
          <a:xfrm>
            <a:off x="7243625" y="1414375"/>
            <a:ext cx="432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BD" sz="1500"/>
              <a:t>Softwares used</a:t>
            </a:r>
            <a:r>
              <a:rPr lang="en-BD" sz="1500"/>
              <a:t>:</a:t>
            </a:r>
            <a:endParaRPr sz="1500"/>
          </a:p>
          <a:p>
            <a:pPr indent="-323850" lvl="0" marL="457200" rtl="0" algn="l">
              <a:spcBef>
                <a:spcPts val="0"/>
              </a:spcBef>
              <a:spcAft>
                <a:spcPts val="0"/>
              </a:spcAft>
              <a:buSzPts val="1500"/>
              <a:buAutoNum type="arabicPeriod"/>
            </a:pPr>
            <a:r>
              <a:rPr lang="en-BD" sz="1500"/>
              <a:t>Proteus 8.13 Pro (for PCB designing)</a:t>
            </a:r>
            <a:endParaRPr sz="1500"/>
          </a:p>
          <a:p>
            <a:pPr indent="-323850" lvl="0" marL="457200" rtl="0" algn="l">
              <a:spcBef>
                <a:spcPts val="0"/>
              </a:spcBef>
              <a:spcAft>
                <a:spcPts val="0"/>
              </a:spcAft>
              <a:buSzPts val="1500"/>
              <a:buAutoNum type="arabicPeriod"/>
            </a:pPr>
            <a:r>
              <a:rPr lang="en-BD" sz="1500"/>
              <a:t>STMCube IDE</a:t>
            </a:r>
            <a:endParaRPr sz="1500"/>
          </a:p>
          <a:p>
            <a:pPr indent="-323850" lvl="0" marL="457200" rtl="0" algn="l">
              <a:spcBef>
                <a:spcPts val="0"/>
              </a:spcBef>
              <a:spcAft>
                <a:spcPts val="0"/>
              </a:spcAft>
              <a:buSzPts val="1500"/>
              <a:buAutoNum type="arabicPeriod"/>
            </a:pPr>
            <a:r>
              <a:rPr lang="en-BD" sz="1500"/>
              <a:t>Keil µ-Vision 5</a:t>
            </a:r>
            <a:endParaRPr sz="1500"/>
          </a:p>
        </p:txBody>
      </p:sp>
      <p:sp>
        <p:nvSpPr>
          <p:cNvPr id="180" name="Google Shape;180;p14"/>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181" name="Google Shape;181;p14"/>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182" name="Google Shape;182;p14"/>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pic>
        <p:nvPicPr>
          <p:cNvPr id="183" name="Google Shape;183;p14"/>
          <p:cNvPicPr preferRelativeResize="0"/>
          <p:nvPr/>
        </p:nvPicPr>
        <p:blipFill>
          <a:blip r:embed="rId3">
            <a:alphaModFix/>
          </a:blip>
          <a:stretch>
            <a:fillRect/>
          </a:stretch>
        </p:blipFill>
        <p:spPr>
          <a:xfrm>
            <a:off x="6055950" y="2983150"/>
            <a:ext cx="1837200" cy="1173925"/>
          </a:xfrm>
          <a:prstGeom prst="rect">
            <a:avLst/>
          </a:prstGeom>
          <a:noFill/>
          <a:ln>
            <a:noFill/>
          </a:ln>
        </p:spPr>
      </p:pic>
      <p:pic>
        <p:nvPicPr>
          <p:cNvPr id="184" name="Google Shape;184;p14"/>
          <p:cNvPicPr preferRelativeResize="0"/>
          <p:nvPr/>
        </p:nvPicPr>
        <p:blipFill>
          <a:blip r:embed="rId4">
            <a:alphaModFix/>
          </a:blip>
          <a:stretch>
            <a:fillRect/>
          </a:stretch>
        </p:blipFill>
        <p:spPr>
          <a:xfrm>
            <a:off x="7951350" y="3153265"/>
            <a:ext cx="1654725" cy="991450"/>
          </a:xfrm>
          <a:prstGeom prst="rect">
            <a:avLst/>
          </a:prstGeom>
          <a:noFill/>
          <a:ln>
            <a:noFill/>
          </a:ln>
        </p:spPr>
      </p:pic>
      <p:pic>
        <p:nvPicPr>
          <p:cNvPr id="185" name="Google Shape;185;p14"/>
          <p:cNvPicPr preferRelativeResize="0"/>
          <p:nvPr/>
        </p:nvPicPr>
        <p:blipFill>
          <a:blip r:embed="rId5">
            <a:alphaModFix/>
          </a:blip>
          <a:stretch>
            <a:fillRect/>
          </a:stretch>
        </p:blipFill>
        <p:spPr>
          <a:xfrm>
            <a:off x="4848550" y="3204363"/>
            <a:ext cx="875936" cy="991450"/>
          </a:xfrm>
          <a:prstGeom prst="rect">
            <a:avLst/>
          </a:prstGeom>
          <a:noFill/>
          <a:ln>
            <a:noFill/>
          </a:ln>
        </p:spPr>
      </p:pic>
      <p:pic>
        <p:nvPicPr>
          <p:cNvPr id="186" name="Google Shape;186;p14"/>
          <p:cNvPicPr preferRelativeResize="0"/>
          <p:nvPr/>
        </p:nvPicPr>
        <p:blipFill>
          <a:blip r:embed="rId6">
            <a:alphaModFix/>
          </a:blip>
          <a:stretch>
            <a:fillRect/>
          </a:stretch>
        </p:blipFill>
        <p:spPr>
          <a:xfrm>
            <a:off x="9840925" y="2854363"/>
            <a:ext cx="1894044" cy="1691425"/>
          </a:xfrm>
          <a:prstGeom prst="rect">
            <a:avLst/>
          </a:prstGeom>
          <a:noFill/>
          <a:ln>
            <a:noFill/>
          </a:ln>
        </p:spPr>
      </p:pic>
      <p:pic>
        <p:nvPicPr>
          <p:cNvPr id="187" name="Google Shape;187;p14"/>
          <p:cNvPicPr preferRelativeResize="0"/>
          <p:nvPr/>
        </p:nvPicPr>
        <p:blipFill>
          <a:blip r:embed="rId7">
            <a:alphaModFix/>
          </a:blip>
          <a:stretch>
            <a:fillRect/>
          </a:stretch>
        </p:blipFill>
        <p:spPr>
          <a:xfrm>
            <a:off x="4848550" y="4692448"/>
            <a:ext cx="1303100" cy="1303100"/>
          </a:xfrm>
          <a:prstGeom prst="rect">
            <a:avLst/>
          </a:prstGeom>
          <a:noFill/>
          <a:ln>
            <a:noFill/>
          </a:ln>
        </p:spPr>
      </p:pic>
      <p:pic>
        <p:nvPicPr>
          <p:cNvPr id="188" name="Google Shape;188;p14"/>
          <p:cNvPicPr preferRelativeResize="0"/>
          <p:nvPr/>
        </p:nvPicPr>
        <p:blipFill>
          <a:blip r:embed="rId8">
            <a:alphaModFix/>
          </a:blip>
          <a:stretch>
            <a:fillRect/>
          </a:stretch>
        </p:blipFill>
        <p:spPr>
          <a:xfrm>
            <a:off x="6107775" y="4710800"/>
            <a:ext cx="1733550" cy="1227650"/>
          </a:xfrm>
          <a:prstGeom prst="rect">
            <a:avLst/>
          </a:prstGeom>
          <a:noFill/>
          <a:ln>
            <a:noFill/>
          </a:ln>
        </p:spPr>
      </p:pic>
      <p:pic>
        <p:nvPicPr>
          <p:cNvPr id="189" name="Google Shape;189;p14"/>
          <p:cNvPicPr preferRelativeResize="0"/>
          <p:nvPr/>
        </p:nvPicPr>
        <p:blipFill>
          <a:blip r:embed="rId9">
            <a:alphaModFix/>
          </a:blip>
          <a:stretch>
            <a:fillRect/>
          </a:stretch>
        </p:blipFill>
        <p:spPr>
          <a:xfrm>
            <a:off x="8050322" y="4612572"/>
            <a:ext cx="1555750" cy="1390400"/>
          </a:xfrm>
          <a:prstGeom prst="rect">
            <a:avLst/>
          </a:prstGeom>
          <a:noFill/>
          <a:ln>
            <a:noFill/>
          </a:ln>
        </p:spPr>
      </p:pic>
      <p:pic>
        <p:nvPicPr>
          <p:cNvPr id="190" name="Google Shape;190;p14"/>
          <p:cNvPicPr preferRelativeResize="0"/>
          <p:nvPr/>
        </p:nvPicPr>
        <p:blipFill>
          <a:blip r:embed="rId10">
            <a:alphaModFix/>
          </a:blip>
          <a:stretch>
            <a:fillRect/>
          </a:stretch>
        </p:blipFill>
        <p:spPr>
          <a:xfrm>
            <a:off x="10136400" y="4938770"/>
            <a:ext cx="1303100" cy="8104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5"/>
          <p:cNvSpPr txBox="1"/>
          <p:nvPr>
            <p:ph type="title"/>
          </p:nvPr>
        </p:nvSpPr>
        <p:spPr>
          <a:xfrm>
            <a:off x="1066800" y="459714"/>
            <a:ext cx="10058400" cy="7290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a:buNone/>
            </a:pPr>
            <a:r>
              <a:rPr lang="en-BD"/>
              <a:t>3.2 Design: Circuit Diagram</a:t>
            </a:r>
            <a:endParaRPr/>
          </a:p>
        </p:txBody>
      </p:sp>
      <p:sp>
        <p:nvSpPr>
          <p:cNvPr id="196" name="Google Shape;196;p15"/>
          <p:cNvSpPr txBox="1"/>
          <p:nvPr>
            <p:ph idx="1" type="body"/>
          </p:nvPr>
        </p:nvSpPr>
        <p:spPr>
          <a:xfrm>
            <a:off x="1066800" y="1493520"/>
            <a:ext cx="10058400" cy="4541520"/>
          </a:xfrm>
          <a:prstGeom prst="rect">
            <a:avLst/>
          </a:prstGeom>
          <a:noFill/>
          <a:ln>
            <a:noFill/>
          </a:ln>
        </p:spPr>
        <p:txBody>
          <a:bodyPr anchorCtr="0" anchor="t" bIns="45700" lIns="91425" spcFirstLastPara="1" rIns="91425" wrap="square" tIns="45700">
            <a:normAutofit/>
          </a:bodyPr>
          <a:lstStyle/>
          <a:p>
            <a:pPr indent="0" lvl="0" marL="182880" rtl="0" algn="l">
              <a:lnSpc>
                <a:spcPct val="100000"/>
              </a:lnSpc>
              <a:spcBef>
                <a:spcPts val="0"/>
              </a:spcBef>
              <a:spcAft>
                <a:spcPts val="0"/>
              </a:spcAft>
              <a:buNone/>
            </a:pPr>
            <a:r>
              <a:rPr b="1" lang="en-BD"/>
              <a:t>PCB </a:t>
            </a:r>
            <a:r>
              <a:rPr b="1" lang="en-BD"/>
              <a:t>Circuit diagram:</a:t>
            </a:r>
            <a:endParaRPr b="1"/>
          </a:p>
          <a:p>
            <a:pPr indent="0" lvl="0" marL="182880" rtl="0" algn="l">
              <a:lnSpc>
                <a:spcPct val="100000"/>
              </a:lnSpc>
              <a:spcBef>
                <a:spcPts val="0"/>
              </a:spcBef>
              <a:spcAft>
                <a:spcPts val="0"/>
              </a:spcAft>
              <a:buNone/>
            </a:pPr>
            <a:r>
              <a:t/>
            </a:r>
            <a:endParaRPr b="1"/>
          </a:p>
        </p:txBody>
      </p:sp>
      <p:sp>
        <p:nvSpPr>
          <p:cNvPr id="197" name="Google Shape;197;p15"/>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198" name="Google Shape;198;p15"/>
          <p:cNvPicPr preferRelativeResize="0"/>
          <p:nvPr/>
        </p:nvPicPr>
        <p:blipFill>
          <a:blip r:embed="rId3">
            <a:alphaModFix/>
          </a:blip>
          <a:stretch>
            <a:fillRect/>
          </a:stretch>
        </p:blipFill>
        <p:spPr>
          <a:xfrm>
            <a:off x="1421675" y="2009625"/>
            <a:ext cx="4255826" cy="3934925"/>
          </a:xfrm>
          <a:prstGeom prst="rect">
            <a:avLst/>
          </a:prstGeom>
          <a:noFill/>
          <a:ln>
            <a:noFill/>
          </a:ln>
        </p:spPr>
      </p:pic>
      <p:pic>
        <p:nvPicPr>
          <p:cNvPr id="199" name="Google Shape;199;p15"/>
          <p:cNvPicPr preferRelativeResize="0"/>
          <p:nvPr/>
        </p:nvPicPr>
        <p:blipFill>
          <a:blip r:embed="rId4">
            <a:alphaModFix/>
          </a:blip>
          <a:stretch>
            <a:fillRect/>
          </a:stretch>
        </p:blipFill>
        <p:spPr>
          <a:xfrm>
            <a:off x="6869375" y="2009625"/>
            <a:ext cx="4255826" cy="3934926"/>
          </a:xfrm>
          <a:prstGeom prst="rect">
            <a:avLst/>
          </a:prstGeom>
          <a:noFill/>
          <a:ln>
            <a:noFill/>
          </a:ln>
        </p:spPr>
      </p:pic>
      <p:sp>
        <p:nvSpPr>
          <p:cNvPr id="200" name="Google Shape;200;p15"/>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01" name="Google Shape;201;p15"/>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02" name="Google Shape;202;p15"/>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6"/>
          <p:cNvSpPr txBox="1"/>
          <p:nvPr>
            <p:ph type="title"/>
          </p:nvPr>
        </p:nvSpPr>
        <p:spPr>
          <a:xfrm>
            <a:off x="1066800" y="459714"/>
            <a:ext cx="10866120" cy="66565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Arial"/>
              <a:buNone/>
            </a:pPr>
            <a:r>
              <a:rPr lang="en-BD"/>
              <a:t>3.4 Design: PCB Layout and 3d rendering</a:t>
            </a:r>
            <a:endParaRPr/>
          </a:p>
        </p:txBody>
      </p:sp>
      <p:sp>
        <p:nvSpPr>
          <p:cNvPr id="208" name="Google Shape;208;p16"/>
          <p:cNvSpPr txBox="1"/>
          <p:nvPr>
            <p:ph idx="1" type="body"/>
          </p:nvPr>
        </p:nvSpPr>
        <p:spPr>
          <a:xfrm>
            <a:off x="1066800" y="1493525"/>
            <a:ext cx="10962900" cy="4872600"/>
          </a:xfrm>
          <a:prstGeom prst="rect">
            <a:avLst/>
          </a:prstGeom>
          <a:noFill/>
          <a:ln>
            <a:noFill/>
          </a:ln>
        </p:spPr>
        <p:txBody>
          <a:bodyPr anchorCtr="0" anchor="t" bIns="45700" lIns="91425" spcFirstLastPara="1" rIns="91425" wrap="square" tIns="45700">
            <a:normAutofit/>
          </a:bodyPr>
          <a:lstStyle/>
          <a:p>
            <a:pPr indent="0" lvl="0" marL="182880" rtl="0" algn="l">
              <a:lnSpc>
                <a:spcPct val="100000"/>
              </a:lnSpc>
              <a:spcBef>
                <a:spcPts val="0"/>
              </a:spcBef>
              <a:spcAft>
                <a:spcPts val="0"/>
              </a:spcAft>
              <a:buNone/>
            </a:pPr>
            <a:r>
              <a:rPr lang="en-BD"/>
              <a:t>PCB layout design:</a:t>
            </a:r>
            <a:endParaRPr/>
          </a:p>
          <a:p>
            <a:pPr indent="0" lvl="0" marL="182880" rtl="0" algn="l">
              <a:lnSpc>
                <a:spcPct val="100000"/>
              </a:lnSpc>
              <a:spcBef>
                <a:spcPts val="0"/>
              </a:spcBef>
              <a:spcAft>
                <a:spcPts val="0"/>
              </a:spcAft>
              <a:buNone/>
            </a:pPr>
            <a:r>
              <a:t/>
            </a:r>
            <a:endParaRPr/>
          </a:p>
          <a:p>
            <a:pPr indent="0" lvl="0" marL="182880" rtl="0" algn="l">
              <a:lnSpc>
                <a:spcPct val="100000"/>
              </a:lnSpc>
              <a:spcBef>
                <a:spcPts val="0"/>
              </a:spcBef>
              <a:spcAft>
                <a:spcPts val="0"/>
              </a:spcAft>
              <a:buNone/>
            </a:pPr>
            <a:r>
              <a:t/>
            </a:r>
            <a:endParaRPr/>
          </a:p>
          <a:p>
            <a:pPr indent="0" lvl="0" marL="182880" rtl="0" algn="l">
              <a:lnSpc>
                <a:spcPct val="100000"/>
              </a:lnSpc>
              <a:spcBef>
                <a:spcPts val="0"/>
              </a:spcBef>
              <a:spcAft>
                <a:spcPts val="0"/>
              </a:spcAft>
              <a:buNone/>
            </a:pPr>
            <a:r>
              <a:t/>
            </a:r>
            <a:endParaRPr/>
          </a:p>
        </p:txBody>
      </p:sp>
      <p:sp>
        <p:nvSpPr>
          <p:cNvPr id="209" name="Google Shape;209;p16"/>
          <p:cNvSpPr txBox="1"/>
          <p:nvPr>
            <p:ph idx="12" type="sldNum"/>
          </p:nvPr>
        </p:nvSpPr>
        <p:spPr>
          <a:xfrm>
            <a:off x="11410950" y="6501638"/>
            <a:ext cx="521970" cy="30853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BD"/>
              <a:t>‹#›</a:t>
            </a:fld>
            <a:endParaRPr/>
          </a:p>
        </p:txBody>
      </p:sp>
      <p:pic>
        <p:nvPicPr>
          <p:cNvPr id="210" name="Google Shape;210;p16"/>
          <p:cNvPicPr preferRelativeResize="0"/>
          <p:nvPr/>
        </p:nvPicPr>
        <p:blipFill>
          <a:blip r:embed="rId3">
            <a:alphaModFix/>
          </a:blip>
          <a:stretch>
            <a:fillRect/>
          </a:stretch>
        </p:blipFill>
        <p:spPr>
          <a:xfrm>
            <a:off x="1066800" y="2313700"/>
            <a:ext cx="3190099" cy="3232250"/>
          </a:xfrm>
          <a:prstGeom prst="rect">
            <a:avLst/>
          </a:prstGeom>
          <a:noFill/>
          <a:ln>
            <a:noFill/>
          </a:ln>
        </p:spPr>
      </p:pic>
      <p:pic>
        <p:nvPicPr>
          <p:cNvPr id="211" name="Google Shape;211;p16"/>
          <p:cNvPicPr preferRelativeResize="0"/>
          <p:nvPr/>
        </p:nvPicPr>
        <p:blipFill>
          <a:blip r:embed="rId4">
            <a:alphaModFix/>
          </a:blip>
          <a:stretch>
            <a:fillRect/>
          </a:stretch>
        </p:blipFill>
        <p:spPr>
          <a:xfrm>
            <a:off x="4519625" y="2313700"/>
            <a:ext cx="3420426" cy="3232250"/>
          </a:xfrm>
          <a:prstGeom prst="rect">
            <a:avLst/>
          </a:prstGeom>
          <a:noFill/>
          <a:ln>
            <a:noFill/>
          </a:ln>
        </p:spPr>
      </p:pic>
      <p:pic>
        <p:nvPicPr>
          <p:cNvPr id="212" name="Google Shape;212;p16"/>
          <p:cNvPicPr preferRelativeResize="0"/>
          <p:nvPr/>
        </p:nvPicPr>
        <p:blipFill>
          <a:blip r:embed="rId5">
            <a:alphaModFix/>
          </a:blip>
          <a:stretch>
            <a:fillRect/>
          </a:stretch>
        </p:blipFill>
        <p:spPr>
          <a:xfrm>
            <a:off x="8333600" y="2313700"/>
            <a:ext cx="3499250" cy="3232250"/>
          </a:xfrm>
          <a:prstGeom prst="rect">
            <a:avLst/>
          </a:prstGeom>
          <a:noFill/>
          <a:ln>
            <a:noFill/>
          </a:ln>
        </p:spPr>
      </p:pic>
      <p:sp>
        <p:nvSpPr>
          <p:cNvPr id="213" name="Google Shape;213;p16"/>
          <p:cNvSpPr txBox="1"/>
          <p:nvPr>
            <p:ph idx="10" type="dt"/>
          </p:nvPr>
        </p:nvSpPr>
        <p:spPr>
          <a:xfrm>
            <a:off x="432475" y="6501625"/>
            <a:ext cx="4075500" cy="35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EEE 416 (2022) – Final Project Group A.1</a:t>
            </a:r>
            <a:endParaRPr/>
          </a:p>
        </p:txBody>
      </p:sp>
      <p:sp>
        <p:nvSpPr>
          <p:cNvPr id="214" name="Google Shape;214;p16"/>
          <p:cNvSpPr txBox="1"/>
          <p:nvPr>
            <p:ph idx="11" type="ftr"/>
          </p:nvPr>
        </p:nvSpPr>
        <p:spPr>
          <a:xfrm>
            <a:off x="4409804" y="6492175"/>
            <a:ext cx="4196100" cy="37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BD"/>
              <a:t>Up Trainer Board Design Using STM32F446</a:t>
            </a:r>
            <a:endParaRPr/>
          </a:p>
        </p:txBody>
      </p:sp>
      <p:sp>
        <p:nvSpPr>
          <p:cNvPr id="215" name="Google Shape;215;p16"/>
          <p:cNvSpPr txBox="1"/>
          <p:nvPr/>
        </p:nvSpPr>
        <p:spPr>
          <a:xfrm>
            <a:off x="9459470" y="6470825"/>
            <a:ext cx="2212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BD" sz="1800">
                <a:solidFill>
                  <a:srgbClr val="FFFF00"/>
                </a:solidFill>
                <a:latin typeface="Arial Narrow"/>
                <a:ea typeface="Arial Narrow"/>
                <a:cs typeface="Arial Narrow"/>
                <a:sym typeface="Arial Narrow"/>
              </a:rPr>
              <a:t>Presented by: 1706009</a:t>
            </a:r>
            <a:endParaRPr i="1" sz="1800">
              <a:solidFill>
                <a:srgbClr val="FFFF00"/>
              </a:solidFill>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xmlns:r="http://schemas.openxmlformats.org/officeDocument/2006/relationships"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